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Poppins Bold" charset="1" panose="00000800000000000000"/>
      <p:regular r:id="rId33"/>
    </p:embeddedFont>
    <p:embeddedFont>
      <p:font typeface="Poppins" charset="1" panose="00000500000000000000"/>
      <p:regular r:id="rId34"/>
    </p:embeddedFont>
    <p:embeddedFont>
      <p:font typeface="Open Sans Extra Bold Italics" charset="1" panose="020B0906030804020204"/>
      <p:regular r:id="rId35"/>
    </p:embeddedFont>
    <p:embeddedFont>
      <p:font typeface="Open Sans" charset="1" panose="020B0606030504020204"/>
      <p:regular r:id="rId36"/>
    </p:embeddedFont>
    <p:embeddedFont>
      <p:font typeface="Migra Ultra-Bold" charset="1" panose="00000900000000000000"/>
      <p:regular r:id="rId37"/>
    </p:embeddedFont>
    <p:embeddedFont>
      <p:font typeface="Costa Rica" charset="1" panose="02000503000000000000"/>
      <p:regular r:id="rId38"/>
    </p:embeddedFont>
    <p:embeddedFont>
      <p:font typeface="Oswald" charset="1" panose="00000500000000000000"/>
      <p:regular r:id="rId39"/>
    </p:embeddedFont>
    <p:embeddedFont>
      <p:font typeface="Inter Bold" charset="1" panose="020B0802030000000004"/>
      <p:regular r:id="rId40"/>
    </p:embeddedFont>
    <p:embeddedFont>
      <p:font typeface="Inter Bold Italics" charset="1" panose="020B0802030000000004"/>
      <p:regular r:id="rId41"/>
    </p:embeddedFont>
    <p:embeddedFont>
      <p:font typeface="Inter" charset="1" panose="020B05020300000000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 Id="rId7" Target="../media/image22.jpe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jpe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23151" y="5092743"/>
            <a:ext cx="10287000" cy="102870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false" flipV="false" rot="0">
            <a:off x="10081690" y="2395728"/>
            <a:ext cx="5885206" cy="7458211"/>
          </a:xfrm>
          <a:custGeom>
            <a:avLst/>
            <a:gdLst/>
            <a:ahLst/>
            <a:cxnLst/>
            <a:rect r="r" b="b" t="t" l="l"/>
            <a:pathLst>
              <a:path h="7458211" w="5885206">
                <a:moveTo>
                  <a:pt x="0" y="0"/>
                </a:moveTo>
                <a:lnTo>
                  <a:pt x="5885207" y="0"/>
                </a:lnTo>
                <a:lnTo>
                  <a:pt x="5885207" y="7458211"/>
                </a:lnTo>
                <a:lnTo>
                  <a:pt x="0" y="7458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2030114" y="8013325"/>
            <a:ext cx="3876098" cy="761361"/>
            <a:chOff x="0" y="0"/>
            <a:chExt cx="1161420" cy="228132"/>
          </a:xfrm>
        </p:grpSpPr>
        <p:sp>
          <p:nvSpPr>
            <p:cNvPr name="Freeform 8" id="8"/>
            <p:cNvSpPr/>
            <p:nvPr/>
          </p:nvSpPr>
          <p:spPr>
            <a:xfrm flipH="false" flipV="false" rot="0">
              <a:off x="0" y="0"/>
              <a:ext cx="1161420" cy="228132"/>
            </a:xfrm>
            <a:custGeom>
              <a:avLst/>
              <a:gdLst/>
              <a:ahLst/>
              <a:cxnLst/>
              <a:rect r="r" b="b" t="t" l="l"/>
              <a:pathLst>
                <a:path h="228132" w="1161420">
                  <a:moveTo>
                    <a:pt x="101865" y="0"/>
                  </a:moveTo>
                  <a:lnTo>
                    <a:pt x="1059555" y="0"/>
                  </a:lnTo>
                  <a:cubicBezTo>
                    <a:pt x="1115813" y="0"/>
                    <a:pt x="1161420" y="45606"/>
                    <a:pt x="1161420" y="101865"/>
                  </a:cubicBezTo>
                  <a:lnTo>
                    <a:pt x="1161420" y="126267"/>
                  </a:lnTo>
                  <a:cubicBezTo>
                    <a:pt x="1161420" y="182525"/>
                    <a:pt x="1115813" y="228132"/>
                    <a:pt x="1059555" y="228132"/>
                  </a:cubicBezTo>
                  <a:lnTo>
                    <a:pt x="101865" y="228132"/>
                  </a:lnTo>
                  <a:cubicBezTo>
                    <a:pt x="45606" y="228132"/>
                    <a:pt x="0" y="182525"/>
                    <a:pt x="0" y="126267"/>
                  </a:cubicBezTo>
                  <a:lnTo>
                    <a:pt x="0" y="101865"/>
                  </a:lnTo>
                  <a:cubicBezTo>
                    <a:pt x="0" y="45606"/>
                    <a:pt x="45606" y="0"/>
                    <a:pt x="101865" y="0"/>
                  </a:cubicBezTo>
                  <a:close/>
                </a:path>
              </a:pathLst>
            </a:custGeom>
            <a:solidFill>
              <a:srgbClr val="000000">
                <a:alpha val="0"/>
              </a:srgbClr>
            </a:solidFill>
            <a:ln w="28575" cap="rnd">
              <a:solidFill>
                <a:srgbClr val="FF9999"/>
              </a:solidFill>
              <a:prstDash val="solid"/>
              <a:round/>
            </a:ln>
          </p:spPr>
        </p:sp>
        <p:sp>
          <p:nvSpPr>
            <p:cNvPr name="TextBox 9" id="9"/>
            <p:cNvSpPr txBox="true"/>
            <p:nvPr/>
          </p:nvSpPr>
          <p:spPr>
            <a:xfrm>
              <a:off x="0" y="-57150"/>
              <a:ext cx="1161420" cy="285282"/>
            </a:xfrm>
            <a:prstGeom prst="rect">
              <a:avLst/>
            </a:prstGeom>
          </p:spPr>
          <p:txBody>
            <a:bodyPr anchor="ctr" rtlCol="false" tIns="50800" lIns="50800" bIns="50800" rIns="50800"/>
            <a:lstStyle/>
            <a:p>
              <a:pPr algn="ctr">
                <a:lnSpc>
                  <a:spcPts val="2799"/>
                </a:lnSpc>
              </a:pPr>
            </a:p>
          </p:txBody>
        </p:sp>
      </p:grpSp>
      <p:sp>
        <p:nvSpPr>
          <p:cNvPr name="AutoShape 10" id="10"/>
          <p:cNvSpPr/>
          <p:nvPr/>
        </p:nvSpPr>
        <p:spPr>
          <a:xfrm>
            <a:off x="4489914" y="8394006"/>
            <a:ext cx="1065281" cy="0"/>
          </a:xfrm>
          <a:prstGeom prst="line">
            <a:avLst/>
          </a:prstGeom>
          <a:ln cap="flat" w="38100">
            <a:solidFill>
              <a:srgbClr val="FFFFFF"/>
            </a:solidFill>
            <a:prstDash val="solid"/>
            <a:headEnd type="none" len="sm" w="sm"/>
            <a:tailEnd type="arrow" len="sm" w="med"/>
          </a:ln>
        </p:spPr>
      </p:sp>
      <p:grpSp>
        <p:nvGrpSpPr>
          <p:cNvPr name="Group 11" id="11"/>
          <p:cNvGrpSpPr/>
          <p:nvPr/>
        </p:nvGrpSpPr>
        <p:grpSpPr>
          <a:xfrm rot="5792002">
            <a:off x="-427744" y="2633461"/>
            <a:ext cx="1382292" cy="138229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3395755">
            <a:off x="17261527" y="6984085"/>
            <a:ext cx="1382292" cy="138229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7" id="17"/>
          <p:cNvSpPr txBox="true"/>
          <p:nvPr/>
        </p:nvSpPr>
        <p:spPr>
          <a:xfrm rot="0">
            <a:off x="2294769" y="8255119"/>
            <a:ext cx="1887623" cy="305108"/>
          </a:xfrm>
          <a:prstGeom prst="rect">
            <a:avLst/>
          </a:prstGeom>
        </p:spPr>
        <p:txBody>
          <a:bodyPr anchor="t" rtlCol="false" tIns="0" lIns="0" bIns="0" rIns="0">
            <a:spAutoFit/>
          </a:bodyPr>
          <a:lstStyle/>
          <a:p>
            <a:pPr algn="ctr">
              <a:lnSpc>
                <a:spcPts val="2110"/>
              </a:lnSpc>
            </a:pPr>
            <a:r>
              <a:rPr lang="en-US" b="true" sz="2198">
                <a:solidFill>
                  <a:srgbClr val="FF9999"/>
                </a:solidFill>
                <a:latin typeface="Poppins Bold"/>
                <a:ea typeface="Poppins Bold"/>
                <a:cs typeface="Poppins Bold"/>
                <a:sym typeface="Poppins Bold"/>
              </a:rPr>
              <a:t>START NOW</a:t>
            </a:r>
          </a:p>
        </p:txBody>
      </p:sp>
      <p:sp>
        <p:nvSpPr>
          <p:cNvPr name="TextBox 18" id="18"/>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19" id="19"/>
          <p:cNvSpPr txBox="true"/>
          <p:nvPr/>
        </p:nvSpPr>
        <p:spPr>
          <a:xfrm rot="0">
            <a:off x="1929929" y="3974679"/>
            <a:ext cx="7316486" cy="1582162"/>
          </a:xfrm>
          <a:prstGeom prst="rect">
            <a:avLst/>
          </a:prstGeom>
        </p:spPr>
        <p:txBody>
          <a:bodyPr anchor="t" rtlCol="false" tIns="0" lIns="0" bIns="0" rIns="0">
            <a:spAutoFit/>
          </a:bodyPr>
          <a:lstStyle/>
          <a:p>
            <a:pPr algn="l">
              <a:lnSpc>
                <a:spcPts val="10500"/>
              </a:lnSpc>
            </a:pPr>
            <a:r>
              <a:rPr lang="en-US" sz="12069" spc="-591" b="true">
                <a:solidFill>
                  <a:srgbClr val="FF9999"/>
                </a:solidFill>
                <a:latin typeface="Poppins Bold"/>
                <a:ea typeface="Poppins Bold"/>
                <a:cs typeface="Poppins Bold"/>
                <a:sym typeface="Poppins Bold"/>
              </a:rPr>
              <a:t>VisionFit</a:t>
            </a:r>
          </a:p>
        </p:txBody>
      </p:sp>
      <p:sp>
        <p:nvSpPr>
          <p:cNvPr name="TextBox 20" id="20"/>
          <p:cNvSpPr txBox="true"/>
          <p:nvPr/>
        </p:nvSpPr>
        <p:spPr>
          <a:xfrm rot="0">
            <a:off x="1929929" y="6757437"/>
            <a:ext cx="6628418" cy="917794"/>
          </a:xfrm>
          <a:prstGeom prst="rect">
            <a:avLst/>
          </a:prstGeom>
        </p:spPr>
        <p:txBody>
          <a:bodyPr anchor="t" rtlCol="false" tIns="0" lIns="0" bIns="0" rIns="0">
            <a:spAutoFit/>
          </a:bodyPr>
          <a:lstStyle/>
          <a:p>
            <a:pPr algn="l">
              <a:lnSpc>
                <a:spcPts val="3734"/>
              </a:lnSpc>
            </a:pPr>
            <a:r>
              <a:rPr lang="en-US" sz="2196" spc="610">
                <a:solidFill>
                  <a:srgbClr val="FFFFFF"/>
                </a:solidFill>
                <a:latin typeface="Poppins"/>
                <a:ea typeface="Poppins"/>
                <a:cs typeface="Poppins"/>
                <a:sym typeface="Poppins"/>
              </a:rPr>
              <a:t>MASTER EVERY MOVE,</a:t>
            </a:r>
          </a:p>
          <a:p>
            <a:pPr algn="l">
              <a:lnSpc>
                <a:spcPts val="3734"/>
              </a:lnSpc>
            </a:pPr>
            <a:r>
              <a:rPr lang="en-US" sz="2196" spc="610">
                <a:solidFill>
                  <a:srgbClr val="FFFFFF"/>
                </a:solidFill>
                <a:latin typeface="Poppins"/>
                <a:ea typeface="Poppins"/>
                <a:cs typeface="Poppins"/>
                <a:sym typeface="Poppins"/>
              </a:rPr>
              <a:t>WITH AI IN YOUR CORNER</a:t>
            </a:r>
          </a:p>
        </p:txBody>
      </p:sp>
      <p:grpSp>
        <p:nvGrpSpPr>
          <p:cNvPr name="Group 21" id="21"/>
          <p:cNvGrpSpPr/>
          <p:nvPr/>
        </p:nvGrpSpPr>
        <p:grpSpPr>
          <a:xfrm rot="0">
            <a:off x="16389694" y="950168"/>
            <a:ext cx="1103776" cy="761361"/>
            <a:chOff x="0" y="0"/>
            <a:chExt cx="330731" cy="228132"/>
          </a:xfrm>
        </p:grpSpPr>
        <p:sp>
          <p:nvSpPr>
            <p:cNvPr name="Freeform 22" id="22"/>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23" id="23"/>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7789" y="7053117"/>
            <a:ext cx="10287000" cy="102870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2016206" y="3521666"/>
            <a:ext cx="6843109" cy="2667740"/>
            <a:chOff x="0" y="0"/>
            <a:chExt cx="1802300" cy="702615"/>
          </a:xfrm>
        </p:grpSpPr>
        <p:sp>
          <p:nvSpPr>
            <p:cNvPr name="Freeform 7" id="7"/>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FFFFFF"/>
            </a:solidFill>
          </p:spPr>
        </p:sp>
        <p:sp>
          <p:nvSpPr>
            <p:cNvPr name="TextBox 8" id="8"/>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255357" y="3974060"/>
            <a:ext cx="1521697" cy="152169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5792002">
            <a:off x="-427744" y="2633461"/>
            <a:ext cx="1382292" cy="13822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3395755">
            <a:off x="17649457" y="2452628"/>
            <a:ext cx="1382292" cy="138229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19" id="19"/>
          <p:cNvSpPr txBox="true"/>
          <p:nvPr/>
        </p:nvSpPr>
        <p:spPr>
          <a:xfrm rot="0">
            <a:off x="3328311" y="1899264"/>
            <a:ext cx="11631378" cy="965177"/>
          </a:xfrm>
          <a:prstGeom prst="rect">
            <a:avLst/>
          </a:prstGeom>
        </p:spPr>
        <p:txBody>
          <a:bodyPr anchor="t" rtlCol="false" tIns="0" lIns="0" bIns="0" rIns="0">
            <a:spAutoFit/>
          </a:bodyPr>
          <a:lstStyle/>
          <a:p>
            <a:pPr algn="ctr" marL="0" indent="0" lvl="0">
              <a:lnSpc>
                <a:spcPts val="6973"/>
              </a:lnSpc>
              <a:spcBef>
                <a:spcPct val="0"/>
              </a:spcBef>
            </a:pPr>
            <a:r>
              <a:rPr lang="en-US" b="true" sz="6456" spc="-316">
                <a:solidFill>
                  <a:srgbClr val="FFFFFF"/>
                </a:solidFill>
                <a:latin typeface="Poppins Bold"/>
                <a:ea typeface="Poppins Bold"/>
                <a:cs typeface="Poppins Bold"/>
                <a:sym typeface="Poppins Bold"/>
              </a:rPr>
              <a:t>Remaining Work &amp; Next Steps</a:t>
            </a:r>
          </a:p>
        </p:txBody>
      </p:sp>
      <p:sp>
        <p:nvSpPr>
          <p:cNvPr name="TextBox 20" id="20"/>
          <p:cNvSpPr txBox="true"/>
          <p:nvPr/>
        </p:nvSpPr>
        <p:spPr>
          <a:xfrm rot="0">
            <a:off x="14463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01</a:t>
            </a:r>
          </a:p>
        </p:txBody>
      </p:sp>
      <p:sp>
        <p:nvSpPr>
          <p:cNvPr name="TextBox 21" id="21"/>
          <p:cNvSpPr txBox="true"/>
          <p:nvPr/>
        </p:nvSpPr>
        <p:spPr>
          <a:xfrm rot="0">
            <a:off x="3192585" y="4222497"/>
            <a:ext cx="5379259" cy="1282700"/>
          </a:xfrm>
          <a:prstGeom prst="rect">
            <a:avLst/>
          </a:prstGeom>
        </p:spPr>
        <p:txBody>
          <a:bodyPr anchor="t" rtlCol="false" tIns="0" lIns="0" bIns="0" rIns="0">
            <a:spAutoFit/>
          </a:bodyPr>
          <a:lstStyle/>
          <a:p>
            <a:pPr algn="l">
              <a:lnSpc>
                <a:spcPts val="3400"/>
              </a:lnSpc>
            </a:pPr>
            <a:r>
              <a:rPr lang="en-US" sz="2000">
                <a:solidFill>
                  <a:srgbClr val="3C03AD">
                    <a:alpha val="69804"/>
                  </a:srgbClr>
                </a:solidFill>
                <a:latin typeface="Poppins"/>
                <a:ea typeface="Poppins"/>
                <a:cs typeface="Poppins"/>
                <a:sym typeface="Poppins"/>
              </a:rPr>
              <a:t>Enhance real-time feedback accuracy by fine-tuning the classification model and improving exercise detection.</a:t>
            </a:r>
          </a:p>
        </p:txBody>
      </p:sp>
      <p:sp>
        <p:nvSpPr>
          <p:cNvPr name="TextBox 22" id="22"/>
          <p:cNvSpPr txBox="true"/>
          <p:nvPr/>
        </p:nvSpPr>
        <p:spPr>
          <a:xfrm rot="0">
            <a:off x="3192585" y="3675664"/>
            <a:ext cx="496256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3C03AD"/>
                </a:solidFill>
                <a:latin typeface="Poppins Bold"/>
                <a:ea typeface="Poppins Bold"/>
                <a:cs typeface="Poppins Bold"/>
                <a:sym typeface="Poppins Bold"/>
              </a:rPr>
              <a:t>Train &amp; Optimize the New Model</a:t>
            </a:r>
          </a:p>
        </p:txBody>
      </p:sp>
      <p:grpSp>
        <p:nvGrpSpPr>
          <p:cNvPr name="Group 23" id="23"/>
          <p:cNvGrpSpPr/>
          <p:nvPr/>
        </p:nvGrpSpPr>
        <p:grpSpPr>
          <a:xfrm rot="0">
            <a:off x="2016206" y="6590560"/>
            <a:ext cx="6843109" cy="2667740"/>
            <a:chOff x="0" y="0"/>
            <a:chExt cx="1802300" cy="702615"/>
          </a:xfrm>
        </p:grpSpPr>
        <p:sp>
          <p:nvSpPr>
            <p:cNvPr name="Freeform 24" id="24"/>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25" id="25"/>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26" id="26"/>
          <p:cNvGrpSpPr/>
          <p:nvPr/>
        </p:nvGrpSpPr>
        <p:grpSpPr>
          <a:xfrm rot="0">
            <a:off x="1255357" y="7042953"/>
            <a:ext cx="1521697" cy="152169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9" id="29"/>
          <p:cNvSpPr txBox="true"/>
          <p:nvPr/>
        </p:nvSpPr>
        <p:spPr>
          <a:xfrm rot="0">
            <a:off x="14463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03</a:t>
            </a:r>
          </a:p>
        </p:txBody>
      </p:sp>
      <p:sp>
        <p:nvSpPr>
          <p:cNvPr name="TextBox 30" id="30"/>
          <p:cNvSpPr txBox="true"/>
          <p:nvPr/>
        </p:nvSpPr>
        <p:spPr>
          <a:xfrm rot="0">
            <a:off x="3192585" y="7291390"/>
            <a:ext cx="5379259" cy="1711325"/>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Seamlessly connect the AI model with the iOS application, ensuring smooth performance and real-time feedback delivery.</a:t>
            </a:r>
          </a:p>
        </p:txBody>
      </p:sp>
      <p:sp>
        <p:nvSpPr>
          <p:cNvPr name="TextBox 31" id="31"/>
          <p:cNvSpPr txBox="true"/>
          <p:nvPr/>
        </p:nvSpPr>
        <p:spPr>
          <a:xfrm rot="0">
            <a:off x="3192585" y="6744558"/>
            <a:ext cx="3871972"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Final Integration</a:t>
            </a:r>
          </a:p>
        </p:txBody>
      </p:sp>
      <p:grpSp>
        <p:nvGrpSpPr>
          <p:cNvPr name="Group 32" id="32"/>
          <p:cNvGrpSpPr/>
          <p:nvPr/>
        </p:nvGrpSpPr>
        <p:grpSpPr>
          <a:xfrm rot="0">
            <a:off x="10131506" y="3521666"/>
            <a:ext cx="6843109" cy="2667740"/>
            <a:chOff x="0" y="0"/>
            <a:chExt cx="1802300" cy="702615"/>
          </a:xfrm>
        </p:grpSpPr>
        <p:sp>
          <p:nvSpPr>
            <p:cNvPr name="Freeform 33" id="33"/>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34" id="34"/>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35" id="35"/>
          <p:cNvGrpSpPr/>
          <p:nvPr/>
        </p:nvGrpSpPr>
        <p:grpSpPr>
          <a:xfrm rot="0">
            <a:off x="9370657" y="3974060"/>
            <a:ext cx="1521697" cy="152169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38" id="38"/>
          <p:cNvSpPr txBox="true"/>
          <p:nvPr/>
        </p:nvSpPr>
        <p:spPr>
          <a:xfrm rot="0">
            <a:off x="95616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02</a:t>
            </a:r>
          </a:p>
        </p:txBody>
      </p:sp>
      <p:sp>
        <p:nvSpPr>
          <p:cNvPr name="TextBox 39" id="39"/>
          <p:cNvSpPr txBox="true"/>
          <p:nvPr/>
        </p:nvSpPr>
        <p:spPr>
          <a:xfrm rot="0">
            <a:off x="11307885" y="4222497"/>
            <a:ext cx="5379259" cy="1711325"/>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Implement and refine the backend to handle user authentication, profile management, and exercise data storage efficiently.</a:t>
            </a:r>
          </a:p>
        </p:txBody>
      </p:sp>
      <p:sp>
        <p:nvSpPr>
          <p:cNvPr name="TextBox 40" id="40"/>
          <p:cNvSpPr txBox="true"/>
          <p:nvPr/>
        </p:nvSpPr>
        <p:spPr>
          <a:xfrm rot="0">
            <a:off x="11307885" y="3675664"/>
            <a:ext cx="4679821"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Backend Development</a:t>
            </a:r>
          </a:p>
        </p:txBody>
      </p:sp>
      <p:grpSp>
        <p:nvGrpSpPr>
          <p:cNvPr name="Group 41" id="41"/>
          <p:cNvGrpSpPr/>
          <p:nvPr/>
        </p:nvGrpSpPr>
        <p:grpSpPr>
          <a:xfrm rot="0">
            <a:off x="10131506" y="6590560"/>
            <a:ext cx="6843109" cy="2667740"/>
            <a:chOff x="0" y="0"/>
            <a:chExt cx="1802300" cy="702615"/>
          </a:xfrm>
        </p:grpSpPr>
        <p:sp>
          <p:nvSpPr>
            <p:cNvPr name="Freeform 42" id="42"/>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43" id="43"/>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44" id="44"/>
          <p:cNvGrpSpPr/>
          <p:nvPr/>
        </p:nvGrpSpPr>
        <p:grpSpPr>
          <a:xfrm rot="0">
            <a:off x="9370657" y="7042953"/>
            <a:ext cx="1521697" cy="152169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47" id="47"/>
          <p:cNvSpPr txBox="true"/>
          <p:nvPr/>
        </p:nvSpPr>
        <p:spPr>
          <a:xfrm rot="0">
            <a:off x="95616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04</a:t>
            </a:r>
          </a:p>
        </p:txBody>
      </p:sp>
      <p:sp>
        <p:nvSpPr>
          <p:cNvPr name="TextBox 48" id="48"/>
          <p:cNvSpPr txBox="true"/>
          <p:nvPr/>
        </p:nvSpPr>
        <p:spPr>
          <a:xfrm rot="0">
            <a:off x="11307885" y="7291390"/>
            <a:ext cx="5379259" cy="1282700"/>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Continue drafting and refining the project report, including methodology, implementation, and results analysis.</a:t>
            </a:r>
          </a:p>
        </p:txBody>
      </p:sp>
      <p:sp>
        <p:nvSpPr>
          <p:cNvPr name="TextBox 49" id="49"/>
          <p:cNvSpPr txBox="true"/>
          <p:nvPr/>
        </p:nvSpPr>
        <p:spPr>
          <a:xfrm rot="0">
            <a:off x="11307885" y="6744558"/>
            <a:ext cx="491307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Thesis Writing &amp; Documentation</a:t>
            </a:r>
          </a:p>
        </p:txBody>
      </p:sp>
      <p:grpSp>
        <p:nvGrpSpPr>
          <p:cNvPr name="Group 50" id="50"/>
          <p:cNvGrpSpPr/>
          <p:nvPr/>
        </p:nvGrpSpPr>
        <p:grpSpPr>
          <a:xfrm rot="0">
            <a:off x="16389694" y="950168"/>
            <a:ext cx="1103776" cy="761361"/>
            <a:chOff x="0" y="0"/>
            <a:chExt cx="330731" cy="228132"/>
          </a:xfrm>
        </p:grpSpPr>
        <p:sp>
          <p:nvSpPr>
            <p:cNvPr name="Freeform 51" id="51"/>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52" id="52"/>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53" id="53"/>
          <p:cNvSpPr txBox="true"/>
          <p:nvPr/>
        </p:nvSpPr>
        <p:spPr>
          <a:xfrm rot="0">
            <a:off x="16220963" y="1122886"/>
            <a:ext cx="1441239" cy="711200"/>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10</a:t>
            </a:r>
          </a:p>
          <a:p>
            <a:pPr algn="ctr">
              <a:lnSpc>
                <a:spcPts val="279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7789" y="7053117"/>
            <a:ext cx="10287000" cy="102870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2016206" y="3521666"/>
            <a:ext cx="6843109" cy="2667740"/>
            <a:chOff x="0" y="0"/>
            <a:chExt cx="1802300" cy="702615"/>
          </a:xfrm>
        </p:grpSpPr>
        <p:sp>
          <p:nvSpPr>
            <p:cNvPr name="Freeform 7" id="7"/>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8" id="8"/>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255357" y="3974060"/>
            <a:ext cx="1521697" cy="152169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5792002">
            <a:off x="-427744" y="2633461"/>
            <a:ext cx="1382292" cy="13822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3395755">
            <a:off x="17649457" y="2452628"/>
            <a:ext cx="1382292" cy="138229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19" id="19"/>
          <p:cNvSpPr txBox="true"/>
          <p:nvPr/>
        </p:nvSpPr>
        <p:spPr>
          <a:xfrm rot="0">
            <a:off x="3328311" y="1899264"/>
            <a:ext cx="11631378" cy="965177"/>
          </a:xfrm>
          <a:prstGeom prst="rect">
            <a:avLst/>
          </a:prstGeom>
        </p:spPr>
        <p:txBody>
          <a:bodyPr anchor="t" rtlCol="false" tIns="0" lIns="0" bIns="0" rIns="0">
            <a:spAutoFit/>
          </a:bodyPr>
          <a:lstStyle/>
          <a:p>
            <a:pPr algn="ctr" marL="0" indent="0" lvl="0">
              <a:lnSpc>
                <a:spcPts val="6973"/>
              </a:lnSpc>
              <a:spcBef>
                <a:spcPct val="0"/>
              </a:spcBef>
            </a:pPr>
            <a:r>
              <a:rPr lang="en-US" b="true" sz="6456" spc="-316">
                <a:solidFill>
                  <a:srgbClr val="FFFFFF"/>
                </a:solidFill>
                <a:latin typeface="Poppins Bold"/>
                <a:ea typeface="Poppins Bold"/>
                <a:cs typeface="Poppins Bold"/>
                <a:sym typeface="Poppins Bold"/>
              </a:rPr>
              <a:t>Remaining Work &amp; Next Steps</a:t>
            </a:r>
          </a:p>
        </p:txBody>
      </p:sp>
      <p:sp>
        <p:nvSpPr>
          <p:cNvPr name="TextBox 20" id="20"/>
          <p:cNvSpPr txBox="true"/>
          <p:nvPr/>
        </p:nvSpPr>
        <p:spPr>
          <a:xfrm rot="0">
            <a:off x="14463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01</a:t>
            </a:r>
          </a:p>
        </p:txBody>
      </p:sp>
      <p:sp>
        <p:nvSpPr>
          <p:cNvPr name="TextBox 21" id="21"/>
          <p:cNvSpPr txBox="true"/>
          <p:nvPr/>
        </p:nvSpPr>
        <p:spPr>
          <a:xfrm rot="0">
            <a:off x="3192585" y="4222497"/>
            <a:ext cx="5379259" cy="1282700"/>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Enhance real-time feedback accuracy by fine-tuning the classification model and improving exercise detection.</a:t>
            </a:r>
          </a:p>
        </p:txBody>
      </p:sp>
      <p:sp>
        <p:nvSpPr>
          <p:cNvPr name="TextBox 22" id="22"/>
          <p:cNvSpPr txBox="true"/>
          <p:nvPr/>
        </p:nvSpPr>
        <p:spPr>
          <a:xfrm rot="0">
            <a:off x="3192585" y="3675664"/>
            <a:ext cx="496256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Train &amp; Optimize the New Model</a:t>
            </a:r>
          </a:p>
        </p:txBody>
      </p:sp>
      <p:grpSp>
        <p:nvGrpSpPr>
          <p:cNvPr name="Group 23" id="23"/>
          <p:cNvGrpSpPr/>
          <p:nvPr/>
        </p:nvGrpSpPr>
        <p:grpSpPr>
          <a:xfrm rot="0">
            <a:off x="2016206" y="6590560"/>
            <a:ext cx="6843109" cy="2667740"/>
            <a:chOff x="0" y="0"/>
            <a:chExt cx="1802300" cy="702615"/>
          </a:xfrm>
        </p:grpSpPr>
        <p:sp>
          <p:nvSpPr>
            <p:cNvPr name="Freeform 24" id="24"/>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25" id="25"/>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26" id="26"/>
          <p:cNvGrpSpPr/>
          <p:nvPr/>
        </p:nvGrpSpPr>
        <p:grpSpPr>
          <a:xfrm rot="0">
            <a:off x="1255357" y="7042953"/>
            <a:ext cx="1521697" cy="152169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9" id="29"/>
          <p:cNvSpPr txBox="true"/>
          <p:nvPr/>
        </p:nvSpPr>
        <p:spPr>
          <a:xfrm rot="0">
            <a:off x="14463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03</a:t>
            </a:r>
          </a:p>
        </p:txBody>
      </p:sp>
      <p:sp>
        <p:nvSpPr>
          <p:cNvPr name="TextBox 30" id="30"/>
          <p:cNvSpPr txBox="true"/>
          <p:nvPr/>
        </p:nvSpPr>
        <p:spPr>
          <a:xfrm rot="0">
            <a:off x="3192585" y="7291390"/>
            <a:ext cx="5379259" cy="1711325"/>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Seamlessly connect the AI model with the iOS application, ensuring smooth performance and real-time feedback delivery.</a:t>
            </a:r>
          </a:p>
        </p:txBody>
      </p:sp>
      <p:sp>
        <p:nvSpPr>
          <p:cNvPr name="TextBox 31" id="31"/>
          <p:cNvSpPr txBox="true"/>
          <p:nvPr/>
        </p:nvSpPr>
        <p:spPr>
          <a:xfrm rot="0">
            <a:off x="3192585" y="6744558"/>
            <a:ext cx="3871972"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Final Integration</a:t>
            </a:r>
          </a:p>
        </p:txBody>
      </p:sp>
      <p:grpSp>
        <p:nvGrpSpPr>
          <p:cNvPr name="Group 32" id="32"/>
          <p:cNvGrpSpPr/>
          <p:nvPr/>
        </p:nvGrpSpPr>
        <p:grpSpPr>
          <a:xfrm rot="0">
            <a:off x="10131506" y="3521666"/>
            <a:ext cx="6843109" cy="2667740"/>
            <a:chOff x="0" y="0"/>
            <a:chExt cx="1802300" cy="702615"/>
          </a:xfrm>
        </p:grpSpPr>
        <p:sp>
          <p:nvSpPr>
            <p:cNvPr name="Freeform 33" id="33"/>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FFFFFF"/>
            </a:solidFill>
          </p:spPr>
        </p:sp>
        <p:sp>
          <p:nvSpPr>
            <p:cNvPr name="TextBox 34" id="34"/>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35" id="35"/>
          <p:cNvGrpSpPr/>
          <p:nvPr/>
        </p:nvGrpSpPr>
        <p:grpSpPr>
          <a:xfrm rot="0">
            <a:off x="9370657" y="3974060"/>
            <a:ext cx="1521697" cy="152169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38" id="38"/>
          <p:cNvSpPr txBox="true"/>
          <p:nvPr/>
        </p:nvSpPr>
        <p:spPr>
          <a:xfrm rot="0">
            <a:off x="95616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02</a:t>
            </a:r>
          </a:p>
        </p:txBody>
      </p:sp>
      <p:sp>
        <p:nvSpPr>
          <p:cNvPr name="TextBox 39" id="39"/>
          <p:cNvSpPr txBox="true"/>
          <p:nvPr/>
        </p:nvSpPr>
        <p:spPr>
          <a:xfrm rot="0">
            <a:off x="11307885" y="4222497"/>
            <a:ext cx="5379259" cy="1711325"/>
          </a:xfrm>
          <a:prstGeom prst="rect">
            <a:avLst/>
          </a:prstGeom>
        </p:spPr>
        <p:txBody>
          <a:bodyPr anchor="t" rtlCol="false" tIns="0" lIns="0" bIns="0" rIns="0">
            <a:spAutoFit/>
          </a:bodyPr>
          <a:lstStyle/>
          <a:p>
            <a:pPr algn="l">
              <a:lnSpc>
                <a:spcPts val="3400"/>
              </a:lnSpc>
            </a:pPr>
            <a:r>
              <a:rPr lang="en-US" sz="2000">
                <a:solidFill>
                  <a:srgbClr val="3C03AD">
                    <a:alpha val="69804"/>
                  </a:srgbClr>
                </a:solidFill>
                <a:latin typeface="Poppins"/>
                <a:ea typeface="Poppins"/>
                <a:cs typeface="Poppins"/>
                <a:sym typeface="Poppins"/>
              </a:rPr>
              <a:t>Implement and refine the backend to handle user authentication, profile management, and exercise data storage efficiently.</a:t>
            </a:r>
          </a:p>
        </p:txBody>
      </p:sp>
      <p:sp>
        <p:nvSpPr>
          <p:cNvPr name="TextBox 40" id="40"/>
          <p:cNvSpPr txBox="true"/>
          <p:nvPr/>
        </p:nvSpPr>
        <p:spPr>
          <a:xfrm rot="0">
            <a:off x="11307885" y="3675664"/>
            <a:ext cx="4679821"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3C03AD"/>
                </a:solidFill>
                <a:latin typeface="Poppins Bold"/>
                <a:ea typeface="Poppins Bold"/>
                <a:cs typeface="Poppins Bold"/>
                <a:sym typeface="Poppins Bold"/>
              </a:rPr>
              <a:t>Backend Development</a:t>
            </a:r>
          </a:p>
        </p:txBody>
      </p:sp>
      <p:grpSp>
        <p:nvGrpSpPr>
          <p:cNvPr name="Group 41" id="41"/>
          <p:cNvGrpSpPr/>
          <p:nvPr/>
        </p:nvGrpSpPr>
        <p:grpSpPr>
          <a:xfrm rot="0">
            <a:off x="10131506" y="6590560"/>
            <a:ext cx="6843109" cy="2667740"/>
            <a:chOff x="0" y="0"/>
            <a:chExt cx="1802300" cy="702615"/>
          </a:xfrm>
        </p:grpSpPr>
        <p:sp>
          <p:nvSpPr>
            <p:cNvPr name="Freeform 42" id="42"/>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43" id="43"/>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44" id="44"/>
          <p:cNvGrpSpPr/>
          <p:nvPr/>
        </p:nvGrpSpPr>
        <p:grpSpPr>
          <a:xfrm rot="0">
            <a:off x="9370657" y="7042953"/>
            <a:ext cx="1521697" cy="152169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47" id="47"/>
          <p:cNvSpPr txBox="true"/>
          <p:nvPr/>
        </p:nvSpPr>
        <p:spPr>
          <a:xfrm rot="0">
            <a:off x="95616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04</a:t>
            </a:r>
          </a:p>
        </p:txBody>
      </p:sp>
      <p:sp>
        <p:nvSpPr>
          <p:cNvPr name="TextBox 48" id="48"/>
          <p:cNvSpPr txBox="true"/>
          <p:nvPr/>
        </p:nvSpPr>
        <p:spPr>
          <a:xfrm rot="0">
            <a:off x="11307885" y="7291390"/>
            <a:ext cx="5379259" cy="1282700"/>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Continue drafting and refining the project report, including methodology, implementation, and results analysis.</a:t>
            </a:r>
          </a:p>
        </p:txBody>
      </p:sp>
      <p:sp>
        <p:nvSpPr>
          <p:cNvPr name="TextBox 49" id="49"/>
          <p:cNvSpPr txBox="true"/>
          <p:nvPr/>
        </p:nvSpPr>
        <p:spPr>
          <a:xfrm rot="0">
            <a:off x="11307885" y="6744558"/>
            <a:ext cx="491307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Thesis Writing &amp; Documentation</a:t>
            </a:r>
          </a:p>
        </p:txBody>
      </p:sp>
      <p:grpSp>
        <p:nvGrpSpPr>
          <p:cNvPr name="Group 50" id="50"/>
          <p:cNvGrpSpPr/>
          <p:nvPr/>
        </p:nvGrpSpPr>
        <p:grpSpPr>
          <a:xfrm rot="0">
            <a:off x="16389694" y="950168"/>
            <a:ext cx="1103776" cy="761361"/>
            <a:chOff x="0" y="0"/>
            <a:chExt cx="330731" cy="228132"/>
          </a:xfrm>
        </p:grpSpPr>
        <p:sp>
          <p:nvSpPr>
            <p:cNvPr name="Freeform 51" id="51"/>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52" id="52"/>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53" id="53"/>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7789" y="7053117"/>
            <a:ext cx="10287000" cy="102870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2016206" y="3521666"/>
            <a:ext cx="6843109" cy="2667740"/>
            <a:chOff x="0" y="0"/>
            <a:chExt cx="1802300" cy="702615"/>
          </a:xfrm>
        </p:grpSpPr>
        <p:sp>
          <p:nvSpPr>
            <p:cNvPr name="Freeform 7" id="7"/>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8" id="8"/>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255357" y="3974060"/>
            <a:ext cx="1521697" cy="152169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5792002">
            <a:off x="-427744" y="2633461"/>
            <a:ext cx="1382292" cy="13822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3395755">
            <a:off x="17649457" y="2452628"/>
            <a:ext cx="1382292" cy="138229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19" id="19"/>
          <p:cNvSpPr txBox="true"/>
          <p:nvPr/>
        </p:nvSpPr>
        <p:spPr>
          <a:xfrm rot="0">
            <a:off x="3328311" y="1899264"/>
            <a:ext cx="11631378" cy="965177"/>
          </a:xfrm>
          <a:prstGeom prst="rect">
            <a:avLst/>
          </a:prstGeom>
        </p:spPr>
        <p:txBody>
          <a:bodyPr anchor="t" rtlCol="false" tIns="0" lIns="0" bIns="0" rIns="0">
            <a:spAutoFit/>
          </a:bodyPr>
          <a:lstStyle/>
          <a:p>
            <a:pPr algn="ctr" marL="0" indent="0" lvl="0">
              <a:lnSpc>
                <a:spcPts val="6973"/>
              </a:lnSpc>
              <a:spcBef>
                <a:spcPct val="0"/>
              </a:spcBef>
            </a:pPr>
            <a:r>
              <a:rPr lang="en-US" b="true" sz="6456" spc="-316">
                <a:solidFill>
                  <a:srgbClr val="FFFFFF"/>
                </a:solidFill>
                <a:latin typeface="Poppins Bold"/>
                <a:ea typeface="Poppins Bold"/>
                <a:cs typeface="Poppins Bold"/>
                <a:sym typeface="Poppins Bold"/>
              </a:rPr>
              <a:t>Remaining Work &amp; Next Steps</a:t>
            </a:r>
          </a:p>
        </p:txBody>
      </p:sp>
      <p:sp>
        <p:nvSpPr>
          <p:cNvPr name="TextBox 20" id="20"/>
          <p:cNvSpPr txBox="true"/>
          <p:nvPr/>
        </p:nvSpPr>
        <p:spPr>
          <a:xfrm rot="0">
            <a:off x="14463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01</a:t>
            </a:r>
          </a:p>
        </p:txBody>
      </p:sp>
      <p:sp>
        <p:nvSpPr>
          <p:cNvPr name="TextBox 21" id="21"/>
          <p:cNvSpPr txBox="true"/>
          <p:nvPr/>
        </p:nvSpPr>
        <p:spPr>
          <a:xfrm rot="0">
            <a:off x="3192585" y="4222497"/>
            <a:ext cx="5379259" cy="1282700"/>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Enhance real-time feedback accuracy by fine-tuning the classification model and improving exercise detection.</a:t>
            </a:r>
          </a:p>
        </p:txBody>
      </p:sp>
      <p:sp>
        <p:nvSpPr>
          <p:cNvPr name="TextBox 22" id="22"/>
          <p:cNvSpPr txBox="true"/>
          <p:nvPr/>
        </p:nvSpPr>
        <p:spPr>
          <a:xfrm rot="0">
            <a:off x="3192585" y="3675664"/>
            <a:ext cx="496256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Train &amp; Optimize the New Model</a:t>
            </a:r>
          </a:p>
        </p:txBody>
      </p:sp>
      <p:grpSp>
        <p:nvGrpSpPr>
          <p:cNvPr name="Group 23" id="23"/>
          <p:cNvGrpSpPr/>
          <p:nvPr/>
        </p:nvGrpSpPr>
        <p:grpSpPr>
          <a:xfrm rot="0">
            <a:off x="2016206" y="6590560"/>
            <a:ext cx="6843109" cy="2667740"/>
            <a:chOff x="0" y="0"/>
            <a:chExt cx="1802300" cy="702615"/>
          </a:xfrm>
        </p:grpSpPr>
        <p:sp>
          <p:nvSpPr>
            <p:cNvPr name="Freeform 24" id="24"/>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FFFFFF"/>
            </a:solidFill>
          </p:spPr>
        </p:sp>
        <p:sp>
          <p:nvSpPr>
            <p:cNvPr name="TextBox 25" id="25"/>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26" id="26"/>
          <p:cNvGrpSpPr/>
          <p:nvPr/>
        </p:nvGrpSpPr>
        <p:grpSpPr>
          <a:xfrm rot="0">
            <a:off x="1255357" y="7042953"/>
            <a:ext cx="1521697" cy="152169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9" id="29"/>
          <p:cNvSpPr txBox="true"/>
          <p:nvPr/>
        </p:nvSpPr>
        <p:spPr>
          <a:xfrm rot="0">
            <a:off x="14463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03</a:t>
            </a:r>
          </a:p>
        </p:txBody>
      </p:sp>
      <p:sp>
        <p:nvSpPr>
          <p:cNvPr name="TextBox 30" id="30"/>
          <p:cNvSpPr txBox="true"/>
          <p:nvPr/>
        </p:nvSpPr>
        <p:spPr>
          <a:xfrm rot="0">
            <a:off x="3192585" y="7291390"/>
            <a:ext cx="5379259" cy="1711325"/>
          </a:xfrm>
          <a:prstGeom prst="rect">
            <a:avLst/>
          </a:prstGeom>
        </p:spPr>
        <p:txBody>
          <a:bodyPr anchor="t" rtlCol="false" tIns="0" lIns="0" bIns="0" rIns="0">
            <a:spAutoFit/>
          </a:bodyPr>
          <a:lstStyle/>
          <a:p>
            <a:pPr algn="l">
              <a:lnSpc>
                <a:spcPts val="3400"/>
              </a:lnSpc>
            </a:pPr>
            <a:r>
              <a:rPr lang="en-US" sz="2000">
                <a:solidFill>
                  <a:srgbClr val="3C03AD">
                    <a:alpha val="69804"/>
                  </a:srgbClr>
                </a:solidFill>
                <a:latin typeface="Poppins"/>
                <a:ea typeface="Poppins"/>
                <a:cs typeface="Poppins"/>
                <a:sym typeface="Poppins"/>
              </a:rPr>
              <a:t>Seamlessly connect the AI model with the iOS application, ensuring smooth performance and real-time feedback delivery.</a:t>
            </a:r>
          </a:p>
        </p:txBody>
      </p:sp>
      <p:sp>
        <p:nvSpPr>
          <p:cNvPr name="TextBox 31" id="31"/>
          <p:cNvSpPr txBox="true"/>
          <p:nvPr/>
        </p:nvSpPr>
        <p:spPr>
          <a:xfrm rot="0">
            <a:off x="3192585" y="6744558"/>
            <a:ext cx="3871972"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3C03AD"/>
                </a:solidFill>
                <a:latin typeface="Poppins Bold"/>
                <a:ea typeface="Poppins Bold"/>
                <a:cs typeface="Poppins Bold"/>
                <a:sym typeface="Poppins Bold"/>
              </a:rPr>
              <a:t>Final Integration</a:t>
            </a:r>
          </a:p>
        </p:txBody>
      </p:sp>
      <p:grpSp>
        <p:nvGrpSpPr>
          <p:cNvPr name="Group 32" id="32"/>
          <p:cNvGrpSpPr/>
          <p:nvPr/>
        </p:nvGrpSpPr>
        <p:grpSpPr>
          <a:xfrm rot="0">
            <a:off x="10131506" y="3521666"/>
            <a:ext cx="6843109" cy="2667740"/>
            <a:chOff x="0" y="0"/>
            <a:chExt cx="1802300" cy="702615"/>
          </a:xfrm>
        </p:grpSpPr>
        <p:sp>
          <p:nvSpPr>
            <p:cNvPr name="Freeform 33" id="33"/>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34" id="34"/>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35" id="35"/>
          <p:cNvGrpSpPr/>
          <p:nvPr/>
        </p:nvGrpSpPr>
        <p:grpSpPr>
          <a:xfrm rot="0">
            <a:off x="9370657" y="3974060"/>
            <a:ext cx="1521697" cy="152169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38" id="38"/>
          <p:cNvSpPr txBox="true"/>
          <p:nvPr/>
        </p:nvSpPr>
        <p:spPr>
          <a:xfrm rot="0">
            <a:off x="95616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02</a:t>
            </a:r>
          </a:p>
        </p:txBody>
      </p:sp>
      <p:sp>
        <p:nvSpPr>
          <p:cNvPr name="TextBox 39" id="39"/>
          <p:cNvSpPr txBox="true"/>
          <p:nvPr/>
        </p:nvSpPr>
        <p:spPr>
          <a:xfrm rot="0">
            <a:off x="11307885" y="4222497"/>
            <a:ext cx="5379259" cy="1711325"/>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Implement and refine the backend to handle user authentication, profile management, and exercise data storage efficiently.</a:t>
            </a:r>
          </a:p>
        </p:txBody>
      </p:sp>
      <p:sp>
        <p:nvSpPr>
          <p:cNvPr name="TextBox 40" id="40"/>
          <p:cNvSpPr txBox="true"/>
          <p:nvPr/>
        </p:nvSpPr>
        <p:spPr>
          <a:xfrm rot="0">
            <a:off x="11307885" y="3675664"/>
            <a:ext cx="4679821"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Backend Development</a:t>
            </a:r>
          </a:p>
        </p:txBody>
      </p:sp>
      <p:grpSp>
        <p:nvGrpSpPr>
          <p:cNvPr name="Group 41" id="41"/>
          <p:cNvGrpSpPr/>
          <p:nvPr/>
        </p:nvGrpSpPr>
        <p:grpSpPr>
          <a:xfrm rot="0">
            <a:off x="10131506" y="6590560"/>
            <a:ext cx="6843109" cy="2667740"/>
            <a:chOff x="0" y="0"/>
            <a:chExt cx="1802300" cy="702615"/>
          </a:xfrm>
        </p:grpSpPr>
        <p:sp>
          <p:nvSpPr>
            <p:cNvPr name="Freeform 42" id="42"/>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43" id="43"/>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44" id="44"/>
          <p:cNvGrpSpPr/>
          <p:nvPr/>
        </p:nvGrpSpPr>
        <p:grpSpPr>
          <a:xfrm rot="0">
            <a:off x="9370657" y="7042953"/>
            <a:ext cx="1521697" cy="152169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47" id="47"/>
          <p:cNvSpPr txBox="true"/>
          <p:nvPr/>
        </p:nvSpPr>
        <p:spPr>
          <a:xfrm rot="0">
            <a:off x="95616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04</a:t>
            </a:r>
          </a:p>
        </p:txBody>
      </p:sp>
      <p:sp>
        <p:nvSpPr>
          <p:cNvPr name="TextBox 48" id="48"/>
          <p:cNvSpPr txBox="true"/>
          <p:nvPr/>
        </p:nvSpPr>
        <p:spPr>
          <a:xfrm rot="0">
            <a:off x="11307885" y="7291390"/>
            <a:ext cx="5379259" cy="1282700"/>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Continue drafting and refining the project report, including methodology, implementation, and results analysis.</a:t>
            </a:r>
          </a:p>
        </p:txBody>
      </p:sp>
      <p:sp>
        <p:nvSpPr>
          <p:cNvPr name="TextBox 49" id="49"/>
          <p:cNvSpPr txBox="true"/>
          <p:nvPr/>
        </p:nvSpPr>
        <p:spPr>
          <a:xfrm rot="0">
            <a:off x="11307885" y="6744558"/>
            <a:ext cx="491307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Thesis Writing &amp; Documentation</a:t>
            </a:r>
          </a:p>
        </p:txBody>
      </p:sp>
      <p:grpSp>
        <p:nvGrpSpPr>
          <p:cNvPr name="Group 50" id="50"/>
          <p:cNvGrpSpPr/>
          <p:nvPr/>
        </p:nvGrpSpPr>
        <p:grpSpPr>
          <a:xfrm rot="0">
            <a:off x="16389694" y="950168"/>
            <a:ext cx="1103776" cy="761361"/>
            <a:chOff x="0" y="0"/>
            <a:chExt cx="330731" cy="228132"/>
          </a:xfrm>
        </p:grpSpPr>
        <p:sp>
          <p:nvSpPr>
            <p:cNvPr name="Freeform 51" id="51"/>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52" id="52"/>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53" id="53"/>
          <p:cNvSpPr txBox="true"/>
          <p:nvPr/>
        </p:nvSpPr>
        <p:spPr>
          <a:xfrm rot="0">
            <a:off x="16220963" y="1122886"/>
            <a:ext cx="1441239" cy="711200"/>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10</a:t>
            </a:r>
          </a:p>
          <a:p>
            <a:pPr algn="ctr">
              <a:lnSpc>
                <a:spcPts val="27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37789" y="7053117"/>
            <a:ext cx="10287000" cy="102870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2016206" y="3521666"/>
            <a:ext cx="6843109" cy="2667740"/>
            <a:chOff x="0" y="0"/>
            <a:chExt cx="1802300" cy="702615"/>
          </a:xfrm>
        </p:grpSpPr>
        <p:sp>
          <p:nvSpPr>
            <p:cNvPr name="Freeform 7" id="7"/>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8" id="8"/>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255357" y="3974060"/>
            <a:ext cx="1521697" cy="152169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5792002">
            <a:off x="-427744" y="2633461"/>
            <a:ext cx="1382292" cy="13822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3395755">
            <a:off x="17649457" y="2452628"/>
            <a:ext cx="1382292" cy="138229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19" id="19"/>
          <p:cNvSpPr txBox="true"/>
          <p:nvPr/>
        </p:nvSpPr>
        <p:spPr>
          <a:xfrm rot="0">
            <a:off x="3328311" y="1899264"/>
            <a:ext cx="11631378" cy="965177"/>
          </a:xfrm>
          <a:prstGeom prst="rect">
            <a:avLst/>
          </a:prstGeom>
        </p:spPr>
        <p:txBody>
          <a:bodyPr anchor="t" rtlCol="false" tIns="0" lIns="0" bIns="0" rIns="0">
            <a:spAutoFit/>
          </a:bodyPr>
          <a:lstStyle/>
          <a:p>
            <a:pPr algn="ctr" marL="0" indent="0" lvl="0">
              <a:lnSpc>
                <a:spcPts val="6973"/>
              </a:lnSpc>
              <a:spcBef>
                <a:spcPct val="0"/>
              </a:spcBef>
            </a:pPr>
            <a:r>
              <a:rPr lang="en-US" b="true" sz="6456" spc="-316">
                <a:solidFill>
                  <a:srgbClr val="FFFFFF"/>
                </a:solidFill>
                <a:latin typeface="Poppins Bold"/>
                <a:ea typeface="Poppins Bold"/>
                <a:cs typeface="Poppins Bold"/>
                <a:sym typeface="Poppins Bold"/>
              </a:rPr>
              <a:t>Remaining Work &amp; Next Steps</a:t>
            </a:r>
          </a:p>
        </p:txBody>
      </p:sp>
      <p:sp>
        <p:nvSpPr>
          <p:cNvPr name="TextBox 20" id="20"/>
          <p:cNvSpPr txBox="true"/>
          <p:nvPr/>
        </p:nvSpPr>
        <p:spPr>
          <a:xfrm rot="0">
            <a:off x="14463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01</a:t>
            </a:r>
          </a:p>
        </p:txBody>
      </p:sp>
      <p:sp>
        <p:nvSpPr>
          <p:cNvPr name="TextBox 21" id="21"/>
          <p:cNvSpPr txBox="true"/>
          <p:nvPr/>
        </p:nvSpPr>
        <p:spPr>
          <a:xfrm rot="0">
            <a:off x="3192585" y="4222497"/>
            <a:ext cx="5379259" cy="1282700"/>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Enhance real-time feedback accuracy by fine-tuning the classification model and improving exercise detection.</a:t>
            </a:r>
          </a:p>
        </p:txBody>
      </p:sp>
      <p:sp>
        <p:nvSpPr>
          <p:cNvPr name="TextBox 22" id="22"/>
          <p:cNvSpPr txBox="true"/>
          <p:nvPr/>
        </p:nvSpPr>
        <p:spPr>
          <a:xfrm rot="0">
            <a:off x="3192585" y="3675664"/>
            <a:ext cx="496256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Train &amp; Optimize the New Model</a:t>
            </a:r>
          </a:p>
        </p:txBody>
      </p:sp>
      <p:grpSp>
        <p:nvGrpSpPr>
          <p:cNvPr name="Group 23" id="23"/>
          <p:cNvGrpSpPr/>
          <p:nvPr/>
        </p:nvGrpSpPr>
        <p:grpSpPr>
          <a:xfrm rot="0">
            <a:off x="2016206" y="6590560"/>
            <a:ext cx="6843109" cy="2667740"/>
            <a:chOff x="0" y="0"/>
            <a:chExt cx="1802300" cy="702615"/>
          </a:xfrm>
        </p:grpSpPr>
        <p:sp>
          <p:nvSpPr>
            <p:cNvPr name="Freeform 24" id="24"/>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25" id="25"/>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26" id="26"/>
          <p:cNvGrpSpPr/>
          <p:nvPr/>
        </p:nvGrpSpPr>
        <p:grpSpPr>
          <a:xfrm rot="0">
            <a:off x="1255357" y="7042953"/>
            <a:ext cx="1521697" cy="152169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9" id="29"/>
          <p:cNvSpPr txBox="true"/>
          <p:nvPr/>
        </p:nvSpPr>
        <p:spPr>
          <a:xfrm rot="0">
            <a:off x="14463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03</a:t>
            </a:r>
          </a:p>
        </p:txBody>
      </p:sp>
      <p:sp>
        <p:nvSpPr>
          <p:cNvPr name="TextBox 30" id="30"/>
          <p:cNvSpPr txBox="true"/>
          <p:nvPr/>
        </p:nvSpPr>
        <p:spPr>
          <a:xfrm rot="0">
            <a:off x="3192585" y="7291390"/>
            <a:ext cx="5379259" cy="1711325"/>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Seamlessly connect the AI model with the iOS application, ensuring smooth performance and real-time feedback delivery.</a:t>
            </a:r>
          </a:p>
        </p:txBody>
      </p:sp>
      <p:sp>
        <p:nvSpPr>
          <p:cNvPr name="TextBox 31" id="31"/>
          <p:cNvSpPr txBox="true"/>
          <p:nvPr/>
        </p:nvSpPr>
        <p:spPr>
          <a:xfrm rot="0">
            <a:off x="3192585" y="6744558"/>
            <a:ext cx="3871972"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Final Integration</a:t>
            </a:r>
          </a:p>
        </p:txBody>
      </p:sp>
      <p:grpSp>
        <p:nvGrpSpPr>
          <p:cNvPr name="Group 32" id="32"/>
          <p:cNvGrpSpPr/>
          <p:nvPr/>
        </p:nvGrpSpPr>
        <p:grpSpPr>
          <a:xfrm rot="0">
            <a:off x="10131506" y="3521666"/>
            <a:ext cx="6843109" cy="2667740"/>
            <a:chOff x="0" y="0"/>
            <a:chExt cx="1802300" cy="702615"/>
          </a:xfrm>
        </p:grpSpPr>
        <p:sp>
          <p:nvSpPr>
            <p:cNvPr name="Freeform 33" id="33"/>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34" id="34"/>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35" id="35"/>
          <p:cNvGrpSpPr/>
          <p:nvPr/>
        </p:nvGrpSpPr>
        <p:grpSpPr>
          <a:xfrm rot="0">
            <a:off x="9370657" y="3974060"/>
            <a:ext cx="1521697" cy="152169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38" id="38"/>
          <p:cNvSpPr txBox="true"/>
          <p:nvPr/>
        </p:nvSpPr>
        <p:spPr>
          <a:xfrm rot="0">
            <a:off x="95616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02</a:t>
            </a:r>
          </a:p>
        </p:txBody>
      </p:sp>
      <p:sp>
        <p:nvSpPr>
          <p:cNvPr name="TextBox 39" id="39"/>
          <p:cNvSpPr txBox="true"/>
          <p:nvPr/>
        </p:nvSpPr>
        <p:spPr>
          <a:xfrm rot="0">
            <a:off x="11307885" y="4222497"/>
            <a:ext cx="5379259" cy="1711325"/>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Implement and refine the backend to handle user authentication, profile management, and exercise data storage efficiently.</a:t>
            </a:r>
          </a:p>
        </p:txBody>
      </p:sp>
      <p:sp>
        <p:nvSpPr>
          <p:cNvPr name="TextBox 40" id="40"/>
          <p:cNvSpPr txBox="true"/>
          <p:nvPr/>
        </p:nvSpPr>
        <p:spPr>
          <a:xfrm rot="0">
            <a:off x="11307885" y="3675664"/>
            <a:ext cx="4679821"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Backend Development</a:t>
            </a:r>
          </a:p>
        </p:txBody>
      </p:sp>
      <p:grpSp>
        <p:nvGrpSpPr>
          <p:cNvPr name="Group 41" id="41"/>
          <p:cNvGrpSpPr/>
          <p:nvPr/>
        </p:nvGrpSpPr>
        <p:grpSpPr>
          <a:xfrm rot="0">
            <a:off x="10131506" y="6590560"/>
            <a:ext cx="6843109" cy="2667740"/>
            <a:chOff x="0" y="0"/>
            <a:chExt cx="1802300" cy="702615"/>
          </a:xfrm>
        </p:grpSpPr>
        <p:sp>
          <p:nvSpPr>
            <p:cNvPr name="Freeform 42" id="42"/>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FFFFFF"/>
            </a:solidFill>
          </p:spPr>
        </p:sp>
        <p:sp>
          <p:nvSpPr>
            <p:cNvPr name="TextBox 43" id="43"/>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44" id="44"/>
          <p:cNvGrpSpPr/>
          <p:nvPr/>
        </p:nvGrpSpPr>
        <p:grpSpPr>
          <a:xfrm rot="0">
            <a:off x="9370657" y="7042953"/>
            <a:ext cx="1521697" cy="152169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47" id="47"/>
          <p:cNvSpPr txBox="true"/>
          <p:nvPr/>
        </p:nvSpPr>
        <p:spPr>
          <a:xfrm rot="0">
            <a:off x="95616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04</a:t>
            </a:r>
          </a:p>
        </p:txBody>
      </p:sp>
      <p:sp>
        <p:nvSpPr>
          <p:cNvPr name="TextBox 48" id="48"/>
          <p:cNvSpPr txBox="true"/>
          <p:nvPr/>
        </p:nvSpPr>
        <p:spPr>
          <a:xfrm rot="0">
            <a:off x="11307885" y="7291390"/>
            <a:ext cx="5379259" cy="1282700"/>
          </a:xfrm>
          <a:prstGeom prst="rect">
            <a:avLst/>
          </a:prstGeom>
        </p:spPr>
        <p:txBody>
          <a:bodyPr anchor="t" rtlCol="false" tIns="0" lIns="0" bIns="0" rIns="0">
            <a:spAutoFit/>
          </a:bodyPr>
          <a:lstStyle/>
          <a:p>
            <a:pPr algn="l">
              <a:lnSpc>
                <a:spcPts val="3400"/>
              </a:lnSpc>
            </a:pPr>
            <a:r>
              <a:rPr lang="en-US" sz="2000">
                <a:solidFill>
                  <a:srgbClr val="3C03AD">
                    <a:alpha val="69804"/>
                  </a:srgbClr>
                </a:solidFill>
                <a:latin typeface="Poppins"/>
                <a:ea typeface="Poppins"/>
                <a:cs typeface="Poppins"/>
                <a:sym typeface="Poppins"/>
              </a:rPr>
              <a:t>Continue drafting and refining the project report, including methodology, implementation, and results analysis.</a:t>
            </a:r>
          </a:p>
        </p:txBody>
      </p:sp>
      <p:sp>
        <p:nvSpPr>
          <p:cNvPr name="TextBox 49" id="49"/>
          <p:cNvSpPr txBox="true"/>
          <p:nvPr/>
        </p:nvSpPr>
        <p:spPr>
          <a:xfrm rot="0">
            <a:off x="11307885" y="6744558"/>
            <a:ext cx="491307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3C03AD"/>
                </a:solidFill>
                <a:latin typeface="Poppins Bold"/>
                <a:ea typeface="Poppins Bold"/>
                <a:cs typeface="Poppins Bold"/>
                <a:sym typeface="Poppins Bold"/>
              </a:rPr>
              <a:t>Thesis Writing &amp; Documentation</a:t>
            </a:r>
          </a:p>
        </p:txBody>
      </p:sp>
      <p:grpSp>
        <p:nvGrpSpPr>
          <p:cNvPr name="Group 50" id="50"/>
          <p:cNvGrpSpPr/>
          <p:nvPr/>
        </p:nvGrpSpPr>
        <p:grpSpPr>
          <a:xfrm rot="0">
            <a:off x="16389694" y="950168"/>
            <a:ext cx="1103776" cy="761361"/>
            <a:chOff x="0" y="0"/>
            <a:chExt cx="330731" cy="228132"/>
          </a:xfrm>
        </p:grpSpPr>
        <p:sp>
          <p:nvSpPr>
            <p:cNvPr name="Freeform 51" id="51"/>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52" id="52"/>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53" id="53"/>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3395755">
            <a:off x="-619925" y="8112655"/>
            <a:ext cx="1382292" cy="138229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3252134">
            <a:off x="7000721" y="961438"/>
            <a:ext cx="904300" cy="9043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2030114" y="7846323"/>
            <a:ext cx="3876098" cy="761361"/>
            <a:chOff x="0" y="0"/>
            <a:chExt cx="1161420" cy="228132"/>
          </a:xfrm>
        </p:grpSpPr>
        <p:sp>
          <p:nvSpPr>
            <p:cNvPr name="Freeform 10" id="10"/>
            <p:cNvSpPr/>
            <p:nvPr/>
          </p:nvSpPr>
          <p:spPr>
            <a:xfrm flipH="false" flipV="false" rot="0">
              <a:off x="0" y="0"/>
              <a:ext cx="1161420" cy="228132"/>
            </a:xfrm>
            <a:custGeom>
              <a:avLst/>
              <a:gdLst/>
              <a:ahLst/>
              <a:cxnLst/>
              <a:rect r="r" b="b" t="t" l="l"/>
              <a:pathLst>
                <a:path h="228132" w="1161420">
                  <a:moveTo>
                    <a:pt x="101865" y="0"/>
                  </a:moveTo>
                  <a:lnTo>
                    <a:pt x="1059555" y="0"/>
                  </a:lnTo>
                  <a:cubicBezTo>
                    <a:pt x="1115813" y="0"/>
                    <a:pt x="1161420" y="45606"/>
                    <a:pt x="1161420" y="101865"/>
                  </a:cubicBezTo>
                  <a:lnTo>
                    <a:pt x="1161420" y="126267"/>
                  </a:lnTo>
                  <a:cubicBezTo>
                    <a:pt x="1161420" y="182525"/>
                    <a:pt x="1115813" y="228132"/>
                    <a:pt x="1059555" y="228132"/>
                  </a:cubicBezTo>
                  <a:lnTo>
                    <a:pt x="101865" y="228132"/>
                  </a:lnTo>
                  <a:cubicBezTo>
                    <a:pt x="45606" y="228132"/>
                    <a:pt x="0" y="182525"/>
                    <a:pt x="0" y="126267"/>
                  </a:cubicBezTo>
                  <a:lnTo>
                    <a:pt x="0" y="101865"/>
                  </a:lnTo>
                  <a:cubicBezTo>
                    <a:pt x="0" y="45606"/>
                    <a:pt x="45606" y="0"/>
                    <a:pt x="101865" y="0"/>
                  </a:cubicBezTo>
                  <a:close/>
                </a:path>
              </a:pathLst>
            </a:custGeom>
            <a:solidFill>
              <a:srgbClr val="000000">
                <a:alpha val="0"/>
              </a:srgbClr>
            </a:solidFill>
            <a:ln w="28575" cap="rnd">
              <a:solidFill>
                <a:srgbClr val="FF9999"/>
              </a:solidFill>
              <a:prstDash val="solid"/>
              <a:round/>
            </a:ln>
          </p:spPr>
        </p:sp>
        <p:sp>
          <p:nvSpPr>
            <p:cNvPr name="TextBox 11" id="11"/>
            <p:cNvSpPr txBox="true"/>
            <p:nvPr/>
          </p:nvSpPr>
          <p:spPr>
            <a:xfrm>
              <a:off x="0" y="-57150"/>
              <a:ext cx="1161420" cy="285282"/>
            </a:xfrm>
            <a:prstGeom prst="rect">
              <a:avLst/>
            </a:prstGeom>
          </p:spPr>
          <p:txBody>
            <a:bodyPr anchor="ctr" rtlCol="false" tIns="50800" lIns="50800" bIns="50800" rIns="50800"/>
            <a:lstStyle/>
            <a:p>
              <a:pPr algn="ctr">
                <a:lnSpc>
                  <a:spcPts val="2799"/>
                </a:lnSpc>
              </a:pPr>
            </a:p>
          </p:txBody>
        </p:sp>
      </p:grpSp>
      <p:sp>
        <p:nvSpPr>
          <p:cNvPr name="AutoShape 12" id="12"/>
          <p:cNvSpPr/>
          <p:nvPr/>
        </p:nvSpPr>
        <p:spPr>
          <a:xfrm>
            <a:off x="4489914" y="8227004"/>
            <a:ext cx="1065281" cy="0"/>
          </a:xfrm>
          <a:prstGeom prst="line">
            <a:avLst/>
          </a:prstGeom>
          <a:ln cap="flat" w="38100">
            <a:solidFill>
              <a:srgbClr val="330099"/>
            </a:solidFill>
            <a:prstDash val="solid"/>
            <a:headEnd type="none" len="sm" w="sm"/>
            <a:tailEnd type="arrow" len="sm" w="med"/>
          </a:ln>
        </p:spPr>
      </p:sp>
      <p:sp>
        <p:nvSpPr>
          <p:cNvPr name="TextBox 13" id="13"/>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2C0084"/>
                </a:solidFill>
                <a:latin typeface="Poppins Bold"/>
                <a:ea typeface="Poppins Bold"/>
                <a:cs typeface="Poppins Bold"/>
                <a:sym typeface="Poppins Bold"/>
              </a:rPr>
              <a:t>VISIONFIT</a:t>
            </a:r>
          </a:p>
        </p:txBody>
      </p:sp>
      <p:sp>
        <p:nvSpPr>
          <p:cNvPr name="TextBox 14" id="14"/>
          <p:cNvSpPr txBox="true"/>
          <p:nvPr/>
        </p:nvSpPr>
        <p:spPr>
          <a:xfrm rot="0">
            <a:off x="1992765" y="2779371"/>
            <a:ext cx="6837885" cy="965177"/>
          </a:xfrm>
          <a:prstGeom prst="rect">
            <a:avLst/>
          </a:prstGeom>
        </p:spPr>
        <p:txBody>
          <a:bodyPr anchor="t" rtlCol="false" tIns="0" lIns="0" bIns="0" rIns="0">
            <a:spAutoFit/>
          </a:bodyPr>
          <a:lstStyle/>
          <a:p>
            <a:pPr algn="l" marL="0" indent="0" lvl="0">
              <a:lnSpc>
                <a:spcPts val="6973"/>
              </a:lnSpc>
            </a:pPr>
            <a:r>
              <a:rPr lang="en-US" b="true" sz="6456" spc="-316">
                <a:solidFill>
                  <a:srgbClr val="330099"/>
                </a:solidFill>
                <a:latin typeface="Poppins Bold"/>
                <a:ea typeface="Poppins Bold"/>
                <a:cs typeface="Poppins Bold"/>
                <a:sym typeface="Poppins Bold"/>
              </a:rPr>
              <a:t>Challenges</a:t>
            </a:r>
          </a:p>
        </p:txBody>
      </p:sp>
      <p:sp>
        <p:nvSpPr>
          <p:cNvPr name="TextBox 15" id="15"/>
          <p:cNvSpPr txBox="true"/>
          <p:nvPr/>
        </p:nvSpPr>
        <p:spPr>
          <a:xfrm rot="0">
            <a:off x="1839756" y="4344623"/>
            <a:ext cx="7304244" cy="2997200"/>
          </a:xfrm>
          <a:prstGeom prst="rect">
            <a:avLst/>
          </a:prstGeom>
        </p:spPr>
        <p:txBody>
          <a:bodyPr anchor="t" rtlCol="false" tIns="0" lIns="0" bIns="0" rIns="0">
            <a:spAutoFit/>
          </a:bodyPr>
          <a:lstStyle/>
          <a:p>
            <a:pPr algn="l" marL="431801" indent="-215900" lvl="1">
              <a:lnSpc>
                <a:spcPts val="3400"/>
              </a:lnSpc>
              <a:buFont typeface="Arial"/>
              <a:buChar char="•"/>
            </a:pPr>
            <a:r>
              <a:rPr lang="en-US" b="true" sz="2000">
                <a:solidFill>
                  <a:srgbClr val="211F1C"/>
                </a:solidFill>
                <a:latin typeface="Poppins Bold"/>
                <a:ea typeface="Poppins Bold"/>
                <a:cs typeface="Poppins Bold"/>
                <a:sym typeface="Poppins Bold"/>
              </a:rPr>
              <a:t>Data Collection Complexity:</a:t>
            </a:r>
            <a:r>
              <a:rPr lang="en-US" sz="2000">
                <a:solidFill>
                  <a:srgbClr val="211F1C"/>
                </a:solidFill>
                <a:latin typeface="Poppins"/>
                <a:ea typeface="Poppins"/>
                <a:cs typeface="Poppins"/>
                <a:sym typeface="Poppins"/>
              </a:rPr>
              <a:t> Ensuring accurate labeling for better training.</a:t>
            </a:r>
          </a:p>
          <a:p>
            <a:pPr algn="l" marL="431801" indent="-215900" lvl="1">
              <a:lnSpc>
                <a:spcPts val="3400"/>
              </a:lnSpc>
              <a:buFont typeface="Arial"/>
              <a:buChar char="•"/>
            </a:pPr>
            <a:r>
              <a:rPr lang="en-US" b="true" sz="2000">
                <a:solidFill>
                  <a:srgbClr val="211F1C"/>
                </a:solidFill>
                <a:latin typeface="Poppins Bold"/>
                <a:ea typeface="Poppins Bold"/>
                <a:cs typeface="Poppins Bold"/>
                <a:sym typeface="Poppins Bold"/>
              </a:rPr>
              <a:t>Model Accuracy: </a:t>
            </a:r>
            <a:r>
              <a:rPr lang="en-US" sz="2000">
                <a:solidFill>
                  <a:srgbClr val="211F1C"/>
                </a:solidFill>
                <a:latin typeface="Poppins"/>
                <a:ea typeface="Poppins"/>
                <a:cs typeface="Poppins"/>
                <a:sym typeface="Poppins"/>
              </a:rPr>
              <a:t>Need for improved detection and feedback precision.</a:t>
            </a:r>
          </a:p>
          <a:p>
            <a:pPr algn="l" marL="431801" indent="-215900" lvl="1">
              <a:lnSpc>
                <a:spcPts val="3400"/>
              </a:lnSpc>
              <a:buFont typeface="Arial"/>
              <a:buChar char="•"/>
            </a:pPr>
            <a:r>
              <a:rPr lang="en-US" b="true" sz="2000">
                <a:solidFill>
                  <a:srgbClr val="211F1C"/>
                </a:solidFill>
                <a:latin typeface="Poppins Bold"/>
                <a:ea typeface="Poppins Bold"/>
                <a:cs typeface="Poppins Bold"/>
                <a:sym typeface="Poppins Bold"/>
              </a:rPr>
              <a:t>Real-time Processing:</a:t>
            </a:r>
            <a:r>
              <a:rPr lang="en-US" sz="2000">
                <a:solidFill>
                  <a:srgbClr val="211F1C"/>
                </a:solidFill>
                <a:latin typeface="Poppins"/>
                <a:ea typeface="Poppins"/>
                <a:cs typeface="Poppins"/>
                <a:sym typeface="Poppins"/>
              </a:rPr>
              <a:t> Optimizing inference time on mobile devices.</a:t>
            </a:r>
          </a:p>
          <a:p>
            <a:pPr algn="l">
              <a:lnSpc>
                <a:spcPts val="3400"/>
              </a:lnSpc>
            </a:pPr>
          </a:p>
        </p:txBody>
      </p:sp>
      <p:sp>
        <p:nvSpPr>
          <p:cNvPr name="TextBox 16" id="16"/>
          <p:cNvSpPr txBox="true"/>
          <p:nvPr/>
        </p:nvSpPr>
        <p:spPr>
          <a:xfrm rot="0">
            <a:off x="2294769" y="8088117"/>
            <a:ext cx="1887623" cy="305135"/>
          </a:xfrm>
          <a:prstGeom prst="rect">
            <a:avLst/>
          </a:prstGeom>
        </p:spPr>
        <p:txBody>
          <a:bodyPr anchor="t" rtlCol="false" tIns="0" lIns="0" bIns="0" rIns="0">
            <a:spAutoFit/>
          </a:bodyPr>
          <a:lstStyle/>
          <a:p>
            <a:pPr algn="ctr">
              <a:lnSpc>
                <a:spcPts val="2110"/>
              </a:lnSpc>
            </a:pPr>
            <a:r>
              <a:rPr lang="en-US" b="true" sz="2198">
                <a:solidFill>
                  <a:srgbClr val="330099"/>
                </a:solidFill>
                <a:latin typeface="Poppins Bold"/>
                <a:ea typeface="Poppins Bold"/>
                <a:cs typeface="Poppins Bold"/>
                <a:sym typeface="Poppins Bold"/>
              </a:rPr>
              <a:t>CONTINUE</a:t>
            </a:r>
          </a:p>
        </p:txBody>
      </p:sp>
      <p:pic>
        <p:nvPicPr>
          <p:cNvPr name="Picture 17" id="17"/>
          <p:cNvPicPr>
            <a:picLocks noChangeAspect="true"/>
          </p:cNvPicPr>
          <p:nvPr/>
        </p:nvPicPr>
        <p:blipFill>
          <a:blip r:embed="rId4"/>
          <a:stretch>
            <a:fillRect/>
          </a:stretch>
        </p:blipFill>
        <p:spPr>
          <a:xfrm rot="0">
            <a:off x="7783059" y="1439228"/>
            <a:ext cx="10973161" cy="8082887"/>
          </a:xfrm>
          <a:prstGeom prst="rect">
            <a:avLst/>
          </a:prstGeom>
        </p:spPr>
      </p:pic>
      <p:grpSp>
        <p:nvGrpSpPr>
          <p:cNvPr name="Group 18" id="18"/>
          <p:cNvGrpSpPr/>
          <p:nvPr/>
        </p:nvGrpSpPr>
        <p:grpSpPr>
          <a:xfrm rot="0">
            <a:off x="16389694" y="950168"/>
            <a:ext cx="1103776" cy="761361"/>
            <a:chOff x="0" y="0"/>
            <a:chExt cx="330731" cy="228132"/>
          </a:xfrm>
        </p:grpSpPr>
        <p:sp>
          <p:nvSpPr>
            <p:cNvPr name="Freeform 19" id="19"/>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20" id="20"/>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21" id="21"/>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Poppins"/>
                <a:ea typeface="Poppins"/>
                <a:cs typeface="Poppins"/>
                <a:sym typeface="Poppins"/>
              </a:rPr>
              <a:t>11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89694" y="950168"/>
            <a:ext cx="1103776" cy="761361"/>
            <a:chOff x="0" y="0"/>
            <a:chExt cx="330731" cy="228132"/>
          </a:xfrm>
        </p:grpSpPr>
        <p:sp>
          <p:nvSpPr>
            <p:cNvPr name="Freeform 4" id="4"/>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5" id="5"/>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12</a:t>
            </a:r>
          </a:p>
        </p:txBody>
      </p:sp>
      <p:grpSp>
        <p:nvGrpSpPr>
          <p:cNvPr name="Group 7" id="7"/>
          <p:cNvGrpSpPr/>
          <p:nvPr/>
        </p:nvGrpSpPr>
        <p:grpSpPr>
          <a:xfrm rot="5792002">
            <a:off x="1901666" y="8869429"/>
            <a:ext cx="1382292" cy="13822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3395755">
            <a:off x="17596854" y="722441"/>
            <a:ext cx="1382292" cy="13822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14" id="14"/>
          <p:cNvSpPr txBox="true"/>
          <p:nvPr/>
        </p:nvSpPr>
        <p:spPr>
          <a:xfrm rot="0">
            <a:off x="2933652" y="1854404"/>
            <a:ext cx="12730190" cy="870121"/>
          </a:xfrm>
          <a:prstGeom prst="rect">
            <a:avLst/>
          </a:prstGeom>
        </p:spPr>
        <p:txBody>
          <a:bodyPr anchor="t" rtlCol="false" tIns="0" lIns="0" bIns="0" rIns="0">
            <a:spAutoFit/>
          </a:bodyPr>
          <a:lstStyle/>
          <a:p>
            <a:pPr algn="ctr">
              <a:lnSpc>
                <a:spcPts val="5803"/>
              </a:lnSpc>
            </a:pPr>
            <a:r>
              <a:rPr lang="en-US" b="true" sz="6670" spc="-326">
                <a:solidFill>
                  <a:srgbClr val="FF9999"/>
                </a:solidFill>
                <a:latin typeface="Poppins Bold"/>
                <a:ea typeface="Poppins Bold"/>
                <a:cs typeface="Poppins Bold"/>
                <a:sym typeface="Poppins Bold"/>
              </a:rPr>
              <a:t>COO (Abdumannob Muydinov)</a:t>
            </a:r>
          </a:p>
        </p:txBody>
      </p:sp>
      <p:grpSp>
        <p:nvGrpSpPr>
          <p:cNvPr name="Group 15" id="15"/>
          <p:cNvGrpSpPr/>
          <p:nvPr/>
        </p:nvGrpSpPr>
        <p:grpSpPr>
          <a:xfrm rot="0">
            <a:off x="-6937789" y="7053117"/>
            <a:ext cx="10287000" cy="102870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2016206" y="3521666"/>
            <a:ext cx="6843109" cy="2667740"/>
            <a:chOff x="0" y="0"/>
            <a:chExt cx="1802300" cy="702615"/>
          </a:xfrm>
        </p:grpSpPr>
        <p:sp>
          <p:nvSpPr>
            <p:cNvPr name="Freeform 19" id="19"/>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20" id="20"/>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1255357" y="3974060"/>
            <a:ext cx="1521697" cy="152169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14463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01</a:t>
            </a:r>
          </a:p>
        </p:txBody>
      </p:sp>
      <p:sp>
        <p:nvSpPr>
          <p:cNvPr name="TextBox 25" id="25"/>
          <p:cNvSpPr txBox="true"/>
          <p:nvPr/>
        </p:nvSpPr>
        <p:spPr>
          <a:xfrm rot="0">
            <a:off x="3192585" y="4148739"/>
            <a:ext cx="5379259" cy="1974848"/>
          </a:xfrm>
          <a:prstGeom prst="rect">
            <a:avLst/>
          </a:prstGeom>
        </p:spPr>
        <p:txBody>
          <a:bodyPr anchor="t" rtlCol="false" tIns="0" lIns="0" bIns="0" rIns="0">
            <a:spAutoFit/>
          </a:bodyPr>
          <a:lstStyle/>
          <a:p>
            <a:pPr algn="l" marL="302265" indent="-151133" lvl="1">
              <a:lnSpc>
                <a:spcPts val="2380"/>
              </a:lnSpc>
              <a:buFont typeface="Arial"/>
              <a:buChar char="•"/>
            </a:pPr>
            <a:r>
              <a:rPr lang="en-US" sz="1400">
                <a:solidFill>
                  <a:srgbClr val="FFFFFF">
                    <a:alpha val="69804"/>
                  </a:srgbClr>
                </a:solidFill>
                <a:latin typeface="Poppins"/>
                <a:ea typeface="Poppins"/>
                <a:cs typeface="Poppins"/>
                <a:sym typeface="Poppins"/>
              </a:rPr>
              <a:t>Develop Efficient Workflows &amp; Processes</a:t>
            </a:r>
          </a:p>
          <a:p>
            <a:pPr algn="l" marL="302265" indent="-151133" lvl="1">
              <a:lnSpc>
                <a:spcPts val="2380"/>
              </a:lnSpc>
              <a:buFont typeface="Arial"/>
              <a:buChar char="•"/>
            </a:pPr>
            <a:r>
              <a:rPr lang="en-US" sz="1400">
                <a:solidFill>
                  <a:srgbClr val="FFFFFF">
                    <a:alpha val="69804"/>
                  </a:srgbClr>
                </a:solidFill>
                <a:latin typeface="Poppins"/>
                <a:ea typeface="Poppins"/>
                <a:cs typeface="Poppins"/>
                <a:sym typeface="Poppins"/>
              </a:rPr>
              <a:t>→ Implement SOPs for app updates, AI voice command calibration, and real-time feedback tuning.</a:t>
            </a:r>
          </a:p>
          <a:p>
            <a:pPr algn="l" marL="302265" indent="-151133" lvl="1">
              <a:lnSpc>
                <a:spcPts val="2380"/>
              </a:lnSpc>
              <a:buFont typeface="Arial"/>
              <a:buChar char="•"/>
            </a:pPr>
            <a:r>
              <a:rPr lang="en-US" sz="1400">
                <a:solidFill>
                  <a:srgbClr val="FFFFFF">
                    <a:alpha val="69804"/>
                  </a:srgbClr>
                </a:solidFill>
                <a:latin typeface="Poppins"/>
                <a:ea typeface="Poppins"/>
                <a:cs typeface="Poppins"/>
                <a:sym typeface="Poppins"/>
              </a:rPr>
              <a:t>Id</a:t>
            </a:r>
            <a:r>
              <a:rPr lang="en-US" sz="1400">
                <a:solidFill>
                  <a:srgbClr val="FFFFFF">
                    <a:alpha val="69804"/>
                  </a:srgbClr>
                </a:solidFill>
                <a:latin typeface="Poppins"/>
                <a:ea typeface="Poppins"/>
                <a:cs typeface="Poppins"/>
                <a:sym typeface="Poppins"/>
              </a:rPr>
              <a:t>entify &amp; Mitigate Operational Risks</a:t>
            </a:r>
          </a:p>
          <a:p>
            <a:pPr algn="l" marL="302265" indent="-151133" lvl="1">
              <a:lnSpc>
                <a:spcPts val="2380"/>
              </a:lnSpc>
              <a:buFont typeface="Arial"/>
              <a:buChar char="•"/>
            </a:pPr>
            <a:r>
              <a:rPr lang="en-US" sz="1400">
                <a:solidFill>
                  <a:srgbClr val="FFFFFF">
                    <a:alpha val="69804"/>
                  </a:srgbClr>
                </a:solidFill>
                <a:latin typeface="Poppins"/>
                <a:ea typeface="Poppins"/>
                <a:cs typeface="Poppins"/>
                <a:sym typeface="Poppins"/>
              </a:rPr>
              <a:t>→ Use risk matrices for data breaches, user dropout rates, and supply chain delays.</a:t>
            </a:r>
          </a:p>
          <a:p>
            <a:pPr algn="l">
              <a:lnSpc>
                <a:spcPts val="1530"/>
              </a:lnSpc>
            </a:pPr>
          </a:p>
        </p:txBody>
      </p:sp>
      <p:sp>
        <p:nvSpPr>
          <p:cNvPr name="TextBox 26" id="26"/>
          <p:cNvSpPr txBox="true"/>
          <p:nvPr/>
        </p:nvSpPr>
        <p:spPr>
          <a:xfrm rot="0">
            <a:off x="3192585" y="3675664"/>
            <a:ext cx="496256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Execution plan</a:t>
            </a:r>
          </a:p>
        </p:txBody>
      </p:sp>
      <p:grpSp>
        <p:nvGrpSpPr>
          <p:cNvPr name="Group 27" id="27"/>
          <p:cNvGrpSpPr/>
          <p:nvPr/>
        </p:nvGrpSpPr>
        <p:grpSpPr>
          <a:xfrm rot="0">
            <a:off x="2016206" y="6590560"/>
            <a:ext cx="6843109" cy="2667740"/>
            <a:chOff x="0" y="0"/>
            <a:chExt cx="1802300" cy="702615"/>
          </a:xfrm>
        </p:grpSpPr>
        <p:sp>
          <p:nvSpPr>
            <p:cNvPr name="Freeform 28" id="28"/>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29" id="29"/>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30" id="30"/>
          <p:cNvGrpSpPr/>
          <p:nvPr/>
        </p:nvGrpSpPr>
        <p:grpSpPr>
          <a:xfrm rot="0">
            <a:off x="1255357" y="7042953"/>
            <a:ext cx="1521697" cy="152169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33" id="33"/>
          <p:cNvSpPr txBox="true"/>
          <p:nvPr/>
        </p:nvSpPr>
        <p:spPr>
          <a:xfrm rot="0">
            <a:off x="14463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03</a:t>
            </a:r>
          </a:p>
        </p:txBody>
      </p:sp>
      <p:sp>
        <p:nvSpPr>
          <p:cNvPr name="TextBox 34" id="34"/>
          <p:cNvSpPr txBox="true"/>
          <p:nvPr/>
        </p:nvSpPr>
        <p:spPr>
          <a:xfrm rot="0">
            <a:off x="3192585" y="7339015"/>
            <a:ext cx="5379259" cy="1927224"/>
          </a:xfrm>
          <a:prstGeom prst="rect">
            <a:avLst/>
          </a:prstGeom>
        </p:spPr>
        <p:txBody>
          <a:bodyPr anchor="t" rtlCol="false" tIns="0" lIns="0" bIns="0" rIns="0">
            <a:spAutoFit/>
          </a:bodyPr>
          <a:lstStyle/>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Benchmarking Studies</a:t>
            </a:r>
          </a:p>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 Compare operational KPIs with companies like Peloton and Tonal (e.g., user retention, logistics turnaround).</a:t>
            </a:r>
          </a:p>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Use of Frameworks (Lean, Six Sigma, Agile)</a:t>
            </a:r>
          </a:p>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 Lean to minimize waste in production; Agile to iterate on app features; Six Sigma for QA consistency.</a:t>
            </a:r>
          </a:p>
          <a:p>
            <a:pPr algn="l">
              <a:lnSpc>
                <a:spcPts val="2210"/>
              </a:lnSpc>
            </a:pPr>
          </a:p>
        </p:txBody>
      </p:sp>
      <p:sp>
        <p:nvSpPr>
          <p:cNvPr name="TextBox 35" id="35"/>
          <p:cNvSpPr txBox="true"/>
          <p:nvPr/>
        </p:nvSpPr>
        <p:spPr>
          <a:xfrm rot="0">
            <a:off x="3192585" y="6744558"/>
            <a:ext cx="5128152" cy="473075"/>
          </a:xfrm>
          <a:prstGeom prst="rect">
            <a:avLst/>
          </a:prstGeom>
        </p:spPr>
        <p:txBody>
          <a:bodyPr anchor="t" rtlCol="false" tIns="0" lIns="0" bIns="0" rIns="0">
            <a:spAutoFit/>
          </a:bodyPr>
          <a:lstStyle/>
          <a:p>
            <a:pPr algn="l">
              <a:lnSpc>
                <a:spcPts val="3910"/>
              </a:lnSpc>
              <a:spcBef>
                <a:spcPct val="0"/>
              </a:spcBef>
            </a:pPr>
            <a:r>
              <a:rPr lang="en-US" b="true" sz="2300">
                <a:solidFill>
                  <a:srgbClr val="FFFFFF"/>
                </a:solidFill>
                <a:latin typeface="Poppins Bold"/>
                <a:ea typeface="Poppins Bold"/>
                <a:cs typeface="Poppins Bold"/>
                <a:sym typeface="Poppins Bold"/>
              </a:rPr>
              <a:t>Operational Research strategy</a:t>
            </a:r>
          </a:p>
        </p:txBody>
      </p:sp>
      <p:grpSp>
        <p:nvGrpSpPr>
          <p:cNvPr name="Group 36" id="36"/>
          <p:cNvGrpSpPr/>
          <p:nvPr/>
        </p:nvGrpSpPr>
        <p:grpSpPr>
          <a:xfrm rot="0">
            <a:off x="10131506" y="3521666"/>
            <a:ext cx="6843109" cy="2667740"/>
            <a:chOff x="0" y="0"/>
            <a:chExt cx="1802300" cy="702615"/>
          </a:xfrm>
        </p:grpSpPr>
        <p:sp>
          <p:nvSpPr>
            <p:cNvPr name="Freeform 37" id="37"/>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38" id="38"/>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39" id="39"/>
          <p:cNvGrpSpPr/>
          <p:nvPr/>
        </p:nvGrpSpPr>
        <p:grpSpPr>
          <a:xfrm rot="0">
            <a:off x="9370657" y="3974060"/>
            <a:ext cx="1521697" cy="152169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42" id="42"/>
          <p:cNvSpPr txBox="true"/>
          <p:nvPr/>
        </p:nvSpPr>
        <p:spPr>
          <a:xfrm rot="0">
            <a:off x="95616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02</a:t>
            </a:r>
          </a:p>
        </p:txBody>
      </p:sp>
      <p:sp>
        <p:nvSpPr>
          <p:cNvPr name="TextBox 43" id="43"/>
          <p:cNvSpPr txBox="true"/>
          <p:nvPr/>
        </p:nvSpPr>
        <p:spPr>
          <a:xfrm rot="0">
            <a:off x="11307885" y="4260597"/>
            <a:ext cx="5666730" cy="1768474"/>
          </a:xfrm>
          <a:prstGeom prst="rect">
            <a:avLst/>
          </a:prstGeom>
        </p:spPr>
        <p:txBody>
          <a:bodyPr anchor="t" rtlCol="false" tIns="0" lIns="0" bIns="0" rIns="0">
            <a:spAutoFit/>
          </a:bodyPr>
          <a:lstStyle/>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Process Optimization</a:t>
            </a:r>
          </a:p>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 Ensure seamless integration of AI, voice control, and real-time workout tracking in VisionFit.</a:t>
            </a:r>
          </a:p>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Supply Chain &amp; Logistics</a:t>
            </a:r>
          </a:p>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 Build a scalable procurement and distribution system for portable fitness devices and accessories.</a:t>
            </a:r>
          </a:p>
        </p:txBody>
      </p:sp>
      <p:sp>
        <p:nvSpPr>
          <p:cNvPr name="TextBox 44" id="44"/>
          <p:cNvSpPr txBox="true"/>
          <p:nvPr/>
        </p:nvSpPr>
        <p:spPr>
          <a:xfrm rot="0">
            <a:off x="11307885" y="3675664"/>
            <a:ext cx="4679821"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Research Focus</a:t>
            </a:r>
          </a:p>
        </p:txBody>
      </p:sp>
      <p:grpSp>
        <p:nvGrpSpPr>
          <p:cNvPr name="Group 45" id="45"/>
          <p:cNvGrpSpPr/>
          <p:nvPr/>
        </p:nvGrpSpPr>
        <p:grpSpPr>
          <a:xfrm rot="0">
            <a:off x="10131506" y="6590560"/>
            <a:ext cx="6843109" cy="2667740"/>
            <a:chOff x="0" y="0"/>
            <a:chExt cx="1802300" cy="702615"/>
          </a:xfrm>
        </p:grpSpPr>
        <p:sp>
          <p:nvSpPr>
            <p:cNvPr name="Freeform 46" id="46"/>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47" id="47"/>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sp>
        <p:nvSpPr>
          <p:cNvPr name="TextBox 48" id="48"/>
          <p:cNvSpPr txBox="true"/>
          <p:nvPr/>
        </p:nvSpPr>
        <p:spPr>
          <a:xfrm rot="0">
            <a:off x="11307885" y="6914780"/>
            <a:ext cx="5379259" cy="1933574"/>
          </a:xfrm>
          <a:prstGeom prst="rect">
            <a:avLst/>
          </a:prstGeom>
        </p:spPr>
        <p:txBody>
          <a:bodyPr anchor="t" rtlCol="false" tIns="0" lIns="0" bIns="0" rIns="0">
            <a:spAutoFit/>
          </a:bodyPr>
          <a:lstStyle/>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Operational Risk Management</a:t>
            </a:r>
          </a:p>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 Mitigate risks related to device failures, AI model errors, and user privacy regulations (e.g., GDPR).</a:t>
            </a:r>
          </a:p>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Team &amp; Resource Management</a:t>
            </a:r>
          </a:p>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 Align cross-functional teams (AI, design, fitness content, support) for lean, on-time product delivery.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89694" y="950168"/>
            <a:ext cx="1103776" cy="761361"/>
            <a:chOff x="0" y="0"/>
            <a:chExt cx="330731" cy="228132"/>
          </a:xfrm>
        </p:grpSpPr>
        <p:sp>
          <p:nvSpPr>
            <p:cNvPr name="Freeform 4" id="4"/>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5" id="5"/>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13</a:t>
            </a:r>
          </a:p>
        </p:txBody>
      </p:sp>
      <p:grpSp>
        <p:nvGrpSpPr>
          <p:cNvPr name="Group 7" id="7"/>
          <p:cNvGrpSpPr/>
          <p:nvPr/>
        </p:nvGrpSpPr>
        <p:grpSpPr>
          <a:xfrm rot="5792002">
            <a:off x="1901666" y="8869429"/>
            <a:ext cx="1382292" cy="13822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3395755">
            <a:off x="17596854" y="722441"/>
            <a:ext cx="1382292" cy="13822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Freeform 14" id="14"/>
          <p:cNvSpPr/>
          <p:nvPr/>
        </p:nvSpPr>
        <p:spPr>
          <a:xfrm flipH="false" flipV="false" rot="0">
            <a:off x="913906" y="1898540"/>
            <a:ext cx="8440810" cy="7072662"/>
          </a:xfrm>
          <a:custGeom>
            <a:avLst/>
            <a:gdLst/>
            <a:ahLst/>
            <a:cxnLst/>
            <a:rect r="r" b="b" t="t" l="l"/>
            <a:pathLst>
              <a:path h="7072662" w="8440810">
                <a:moveTo>
                  <a:pt x="0" y="0"/>
                </a:moveTo>
                <a:lnTo>
                  <a:pt x="8440810" y="0"/>
                </a:lnTo>
                <a:lnTo>
                  <a:pt x="8440810" y="7072662"/>
                </a:lnTo>
                <a:lnTo>
                  <a:pt x="0" y="7072662"/>
                </a:lnTo>
                <a:lnTo>
                  <a:pt x="0" y="0"/>
                </a:lnTo>
                <a:close/>
              </a:path>
            </a:pathLst>
          </a:custGeom>
          <a:blipFill>
            <a:blip r:embed="rId4"/>
            <a:stretch>
              <a:fillRect l="0" t="0" r="-499" b="0"/>
            </a:stretch>
          </a:blipFill>
        </p:spPr>
      </p:sp>
      <p:sp>
        <p:nvSpPr>
          <p:cNvPr name="Freeform 15" id="15"/>
          <p:cNvSpPr/>
          <p:nvPr/>
        </p:nvSpPr>
        <p:spPr>
          <a:xfrm flipH="false" flipV="false" rot="0">
            <a:off x="9772420" y="5588952"/>
            <a:ext cx="7558101" cy="3382250"/>
          </a:xfrm>
          <a:custGeom>
            <a:avLst/>
            <a:gdLst/>
            <a:ahLst/>
            <a:cxnLst/>
            <a:rect r="r" b="b" t="t" l="l"/>
            <a:pathLst>
              <a:path h="3382250" w="7558101">
                <a:moveTo>
                  <a:pt x="0" y="0"/>
                </a:moveTo>
                <a:lnTo>
                  <a:pt x="7558102" y="0"/>
                </a:lnTo>
                <a:lnTo>
                  <a:pt x="7558102" y="3382250"/>
                </a:lnTo>
                <a:lnTo>
                  <a:pt x="0" y="3382250"/>
                </a:lnTo>
                <a:lnTo>
                  <a:pt x="0" y="0"/>
                </a:lnTo>
                <a:close/>
              </a:path>
            </a:pathLst>
          </a:custGeom>
          <a:blipFill>
            <a:blip r:embed="rId5"/>
            <a:stretch>
              <a:fillRect l="0" t="0" r="0" b="0"/>
            </a:stretch>
          </a:blipFill>
        </p:spPr>
      </p:sp>
      <p:sp>
        <p:nvSpPr>
          <p:cNvPr name="Freeform 16" id="16"/>
          <p:cNvSpPr/>
          <p:nvPr/>
        </p:nvSpPr>
        <p:spPr>
          <a:xfrm flipH="false" flipV="false" rot="0">
            <a:off x="10004798" y="3818634"/>
            <a:ext cx="6384897" cy="1324866"/>
          </a:xfrm>
          <a:custGeom>
            <a:avLst/>
            <a:gdLst/>
            <a:ahLst/>
            <a:cxnLst/>
            <a:rect r="r" b="b" t="t" l="l"/>
            <a:pathLst>
              <a:path h="1324866" w="6384897">
                <a:moveTo>
                  <a:pt x="0" y="0"/>
                </a:moveTo>
                <a:lnTo>
                  <a:pt x="6384896" y="0"/>
                </a:lnTo>
                <a:lnTo>
                  <a:pt x="6384896" y="1324866"/>
                </a:lnTo>
                <a:lnTo>
                  <a:pt x="0" y="1324866"/>
                </a:lnTo>
                <a:lnTo>
                  <a:pt x="0" y="0"/>
                </a:lnTo>
                <a:close/>
              </a:path>
            </a:pathLst>
          </a:custGeom>
          <a:blipFill>
            <a:blip r:embed="rId6"/>
            <a:stretch>
              <a:fillRect l="0" t="0" r="0" b="0"/>
            </a:stretch>
          </a:blipFill>
        </p:spPr>
      </p:sp>
      <p:sp>
        <p:nvSpPr>
          <p:cNvPr name="Freeform 17" id="17"/>
          <p:cNvSpPr/>
          <p:nvPr/>
        </p:nvSpPr>
        <p:spPr>
          <a:xfrm flipH="false" flipV="false" rot="0">
            <a:off x="11764268" y="1913865"/>
            <a:ext cx="2596557" cy="914402"/>
          </a:xfrm>
          <a:custGeom>
            <a:avLst/>
            <a:gdLst/>
            <a:ahLst/>
            <a:cxnLst/>
            <a:rect r="r" b="b" t="t" l="l"/>
            <a:pathLst>
              <a:path h="914402" w="2596557">
                <a:moveTo>
                  <a:pt x="0" y="0"/>
                </a:moveTo>
                <a:lnTo>
                  <a:pt x="2596557" y="0"/>
                </a:lnTo>
                <a:lnTo>
                  <a:pt x="2596557" y="914402"/>
                </a:lnTo>
                <a:lnTo>
                  <a:pt x="0" y="914402"/>
                </a:lnTo>
                <a:lnTo>
                  <a:pt x="0" y="0"/>
                </a:lnTo>
                <a:close/>
              </a:path>
            </a:pathLst>
          </a:custGeom>
          <a:blipFill>
            <a:blip r:embed="rId7"/>
            <a:stretch>
              <a:fillRect l="-16065" t="-91740" r="-16979" b="-91607"/>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grpSp>
        <p:nvGrpSpPr>
          <p:cNvPr name="Group 4" id="4"/>
          <p:cNvGrpSpPr/>
          <p:nvPr/>
        </p:nvGrpSpPr>
        <p:grpSpPr>
          <a:xfrm rot="0">
            <a:off x="16389694" y="950168"/>
            <a:ext cx="1103776" cy="761361"/>
            <a:chOff x="0" y="0"/>
            <a:chExt cx="330731" cy="228132"/>
          </a:xfrm>
        </p:grpSpPr>
        <p:sp>
          <p:nvSpPr>
            <p:cNvPr name="Freeform 5" id="5"/>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6" id="6"/>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7" id="7"/>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14</a:t>
            </a:r>
          </a:p>
        </p:txBody>
      </p:sp>
      <p:sp>
        <p:nvSpPr>
          <p:cNvPr name="TextBox 8" id="8"/>
          <p:cNvSpPr txBox="true"/>
          <p:nvPr/>
        </p:nvSpPr>
        <p:spPr>
          <a:xfrm rot="0">
            <a:off x="2933652" y="1854404"/>
            <a:ext cx="12839423" cy="870121"/>
          </a:xfrm>
          <a:prstGeom prst="rect">
            <a:avLst/>
          </a:prstGeom>
        </p:spPr>
        <p:txBody>
          <a:bodyPr anchor="t" rtlCol="false" tIns="0" lIns="0" bIns="0" rIns="0">
            <a:spAutoFit/>
          </a:bodyPr>
          <a:lstStyle/>
          <a:p>
            <a:pPr algn="ctr">
              <a:lnSpc>
                <a:spcPts val="5803"/>
              </a:lnSpc>
            </a:pPr>
            <a:r>
              <a:rPr lang="en-US" b="true" sz="6670" spc="-326">
                <a:solidFill>
                  <a:srgbClr val="FF9999"/>
                </a:solidFill>
                <a:latin typeface="Poppins Bold"/>
                <a:ea typeface="Poppins Bold"/>
                <a:cs typeface="Poppins Bold"/>
                <a:sym typeface="Poppins Bold"/>
              </a:rPr>
              <a:t>CMO (Khusan Rakhmatullayev)</a:t>
            </a:r>
          </a:p>
        </p:txBody>
      </p:sp>
      <p:grpSp>
        <p:nvGrpSpPr>
          <p:cNvPr name="Group 9" id="9"/>
          <p:cNvGrpSpPr/>
          <p:nvPr/>
        </p:nvGrpSpPr>
        <p:grpSpPr>
          <a:xfrm rot="5792002">
            <a:off x="16295115" y="8830556"/>
            <a:ext cx="1382292" cy="13822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5933963" y="6590560"/>
            <a:ext cx="10287000" cy="102870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2016206" y="3521666"/>
            <a:ext cx="6843109" cy="2667740"/>
            <a:chOff x="0" y="0"/>
            <a:chExt cx="1802300" cy="702615"/>
          </a:xfrm>
        </p:grpSpPr>
        <p:sp>
          <p:nvSpPr>
            <p:cNvPr name="Freeform 16" id="16"/>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17" id="17"/>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255357" y="3974060"/>
            <a:ext cx="1521697" cy="152169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1" id="21"/>
          <p:cNvSpPr txBox="true"/>
          <p:nvPr/>
        </p:nvSpPr>
        <p:spPr>
          <a:xfrm rot="0">
            <a:off x="14463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01</a:t>
            </a:r>
          </a:p>
        </p:txBody>
      </p:sp>
      <p:sp>
        <p:nvSpPr>
          <p:cNvPr name="TextBox 22" id="22"/>
          <p:cNvSpPr txBox="true"/>
          <p:nvPr/>
        </p:nvSpPr>
        <p:spPr>
          <a:xfrm rot="0">
            <a:off x="3192585" y="4260597"/>
            <a:ext cx="5379259" cy="1679573"/>
          </a:xfrm>
          <a:prstGeom prst="rect">
            <a:avLst/>
          </a:prstGeom>
        </p:spPr>
        <p:txBody>
          <a:bodyPr anchor="t" rtlCol="false" tIns="0" lIns="0" bIns="0" rIns="0">
            <a:spAutoFit/>
          </a:bodyPr>
          <a:lstStyle/>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Defined target audience personas (gym-goers, fitness beginners, physiotherapy clients)</a:t>
            </a:r>
          </a:p>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C</a:t>
            </a:r>
            <a:r>
              <a:rPr lang="en-US" sz="1400">
                <a:solidFill>
                  <a:srgbClr val="FFFFFF">
                    <a:alpha val="69804"/>
                  </a:srgbClr>
                </a:solidFill>
                <a:latin typeface="Poppins"/>
                <a:ea typeface="Poppins"/>
                <a:cs typeface="Poppins"/>
                <a:sym typeface="Poppins"/>
              </a:rPr>
              <a:t>reated branding strategy (tagline, logo, and value proposition: "Fix Your Form, Save Your Gains")</a:t>
            </a:r>
          </a:p>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Designed social media campaigns and outreach plans</a:t>
            </a:r>
          </a:p>
          <a:p>
            <a:pPr algn="l">
              <a:lnSpc>
                <a:spcPts val="1530"/>
              </a:lnSpc>
            </a:pPr>
          </a:p>
        </p:txBody>
      </p:sp>
      <p:sp>
        <p:nvSpPr>
          <p:cNvPr name="TextBox 23" id="23"/>
          <p:cNvSpPr txBox="true"/>
          <p:nvPr/>
        </p:nvSpPr>
        <p:spPr>
          <a:xfrm rot="0">
            <a:off x="3192585" y="3675664"/>
            <a:ext cx="496256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Key Responsibilities</a:t>
            </a:r>
          </a:p>
        </p:txBody>
      </p:sp>
      <p:grpSp>
        <p:nvGrpSpPr>
          <p:cNvPr name="Group 24" id="24"/>
          <p:cNvGrpSpPr/>
          <p:nvPr/>
        </p:nvGrpSpPr>
        <p:grpSpPr>
          <a:xfrm rot="0">
            <a:off x="2016206" y="6590560"/>
            <a:ext cx="6843109" cy="2667740"/>
            <a:chOff x="0" y="0"/>
            <a:chExt cx="1802300" cy="702615"/>
          </a:xfrm>
        </p:grpSpPr>
        <p:sp>
          <p:nvSpPr>
            <p:cNvPr name="Freeform 25" id="25"/>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26" id="26"/>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27" id="27"/>
          <p:cNvGrpSpPr/>
          <p:nvPr/>
        </p:nvGrpSpPr>
        <p:grpSpPr>
          <a:xfrm rot="0">
            <a:off x="1255357" y="7042953"/>
            <a:ext cx="1521697" cy="152169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30" id="30"/>
          <p:cNvSpPr txBox="true"/>
          <p:nvPr/>
        </p:nvSpPr>
        <p:spPr>
          <a:xfrm rot="0">
            <a:off x="14463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03</a:t>
            </a:r>
          </a:p>
        </p:txBody>
      </p:sp>
      <p:sp>
        <p:nvSpPr>
          <p:cNvPr name="TextBox 31" id="31"/>
          <p:cNvSpPr txBox="true"/>
          <p:nvPr/>
        </p:nvSpPr>
        <p:spPr>
          <a:xfrm rot="0">
            <a:off x="3192585" y="7339015"/>
            <a:ext cx="5379259" cy="1927224"/>
          </a:xfrm>
          <a:prstGeom prst="rect">
            <a:avLst/>
          </a:prstGeom>
        </p:spPr>
        <p:txBody>
          <a:bodyPr anchor="t" rtlCol="false" tIns="0" lIns="0" bIns="0" rIns="0">
            <a:spAutoFit/>
          </a:bodyPr>
          <a:lstStyle/>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Developed the marketing funnel for user acquisition (awareness → interest → trial → conversion)</a:t>
            </a:r>
          </a:p>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Created brand messaging and designed visual identity</a:t>
            </a:r>
          </a:p>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Helped prepare promo materials and the pitch deck</a:t>
            </a:r>
          </a:p>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Coordinated with dev team for feature naming and UX alignment</a:t>
            </a:r>
          </a:p>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Drafted early email campaigns and fitness community posts</a:t>
            </a:r>
          </a:p>
        </p:txBody>
      </p:sp>
      <p:sp>
        <p:nvSpPr>
          <p:cNvPr name="TextBox 32" id="32"/>
          <p:cNvSpPr txBox="true"/>
          <p:nvPr/>
        </p:nvSpPr>
        <p:spPr>
          <a:xfrm rot="0">
            <a:off x="3192585" y="6744558"/>
            <a:ext cx="3871972" cy="473075"/>
          </a:xfrm>
          <a:prstGeom prst="rect">
            <a:avLst/>
          </a:prstGeom>
        </p:spPr>
        <p:txBody>
          <a:bodyPr anchor="t" rtlCol="false" tIns="0" lIns="0" bIns="0" rIns="0">
            <a:spAutoFit/>
          </a:bodyPr>
          <a:lstStyle/>
          <a:p>
            <a:pPr algn="l">
              <a:lnSpc>
                <a:spcPts val="3910"/>
              </a:lnSpc>
              <a:spcBef>
                <a:spcPct val="0"/>
              </a:spcBef>
            </a:pPr>
            <a:r>
              <a:rPr lang="en-US" b="true" sz="2300">
                <a:solidFill>
                  <a:srgbClr val="FFFFFF"/>
                </a:solidFill>
                <a:latin typeface="Poppins Bold"/>
                <a:ea typeface="Poppins Bold"/>
                <a:cs typeface="Poppins Bold"/>
                <a:sym typeface="Poppins Bold"/>
              </a:rPr>
              <a:t>Key Contributions</a:t>
            </a:r>
          </a:p>
        </p:txBody>
      </p:sp>
      <p:grpSp>
        <p:nvGrpSpPr>
          <p:cNvPr name="Group 33" id="33"/>
          <p:cNvGrpSpPr/>
          <p:nvPr/>
        </p:nvGrpSpPr>
        <p:grpSpPr>
          <a:xfrm rot="0">
            <a:off x="10131506" y="3521666"/>
            <a:ext cx="6843109" cy="2667740"/>
            <a:chOff x="0" y="0"/>
            <a:chExt cx="1802300" cy="702615"/>
          </a:xfrm>
        </p:grpSpPr>
        <p:sp>
          <p:nvSpPr>
            <p:cNvPr name="Freeform 34" id="34"/>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35" id="35"/>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36" id="36"/>
          <p:cNvGrpSpPr/>
          <p:nvPr/>
        </p:nvGrpSpPr>
        <p:grpSpPr>
          <a:xfrm rot="0">
            <a:off x="9370657" y="3974060"/>
            <a:ext cx="1521697" cy="152169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39" id="39"/>
          <p:cNvSpPr txBox="true"/>
          <p:nvPr/>
        </p:nvSpPr>
        <p:spPr>
          <a:xfrm rot="0">
            <a:off x="95616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02</a:t>
            </a:r>
          </a:p>
        </p:txBody>
      </p:sp>
      <p:sp>
        <p:nvSpPr>
          <p:cNvPr name="TextBox 40" id="40"/>
          <p:cNvSpPr txBox="true"/>
          <p:nvPr/>
        </p:nvSpPr>
        <p:spPr>
          <a:xfrm rot="0">
            <a:off x="11307885" y="4260597"/>
            <a:ext cx="5666730" cy="1768474"/>
          </a:xfrm>
          <a:prstGeom prst="rect">
            <a:avLst/>
          </a:prstGeom>
        </p:spPr>
        <p:txBody>
          <a:bodyPr anchor="t" rtlCol="false" tIns="0" lIns="0" bIns="0" rIns="0">
            <a:spAutoFit/>
          </a:bodyPr>
          <a:lstStyle/>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Competitor analysis: Freeletics, Fitbod, Tonal</a:t>
            </a:r>
          </a:p>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Soc</a:t>
            </a:r>
            <a:r>
              <a:rPr lang="en-US" sz="1400">
                <a:solidFill>
                  <a:srgbClr val="FFFFFF">
                    <a:alpha val="69804"/>
                  </a:srgbClr>
                </a:solidFill>
                <a:latin typeface="Poppins"/>
                <a:ea typeface="Poppins"/>
                <a:cs typeface="Poppins"/>
                <a:sym typeface="Poppins"/>
              </a:rPr>
              <a:t>ial media and ad trends on TikTok, Instagram, and YouTube Shorts</a:t>
            </a:r>
          </a:p>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Performance of viral fitness campaigns (e.g., "AI coach challenge")</a:t>
            </a:r>
          </a:p>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Cont</a:t>
            </a:r>
            <a:r>
              <a:rPr lang="en-US" sz="1400">
                <a:solidFill>
                  <a:srgbClr val="FFFFFF">
                    <a:alpha val="69804"/>
                  </a:srgbClr>
                </a:solidFill>
                <a:latin typeface="Poppins"/>
                <a:ea typeface="Poppins"/>
                <a:cs typeface="Poppins"/>
                <a:sym typeface="Poppins"/>
              </a:rPr>
              <a:t>ent creation strategies from fitness influencers</a:t>
            </a:r>
          </a:p>
        </p:txBody>
      </p:sp>
      <p:sp>
        <p:nvSpPr>
          <p:cNvPr name="TextBox 41" id="41"/>
          <p:cNvSpPr txBox="true"/>
          <p:nvPr/>
        </p:nvSpPr>
        <p:spPr>
          <a:xfrm rot="0">
            <a:off x="11307885" y="3675664"/>
            <a:ext cx="4679821"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Research Focus</a:t>
            </a:r>
          </a:p>
        </p:txBody>
      </p:sp>
      <p:grpSp>
        <p:nvGrpSpPr>
          <p:cNvPr name="Group 42" id="42"/>
          <p:cNvGrpSpPr/>
          <p:nvPr/>
        </p:nvGrpSpPr>
        <p:grpSpPr>
          <a:xfrm rot="0">
            <a:off x="10131506" y="6590560"/>
            <a:ext cx="6843109" cy="2667740"/>
            <a:chOff x="0" y="0"/>
            <a:chExt cx="1802300" cy="702615"/>
          </a:xfrm>
        </p:grpSpPr>
        <p:sp>
          <p:nvSpPr>
            <p:cNvPr name="Freeform 43" id="43"/>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44" id="44"/>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45" id="45"/>
          <p:cNvGrpSpPr/>
          <p:nvPr/>
        </p:nvGrpSpPr>
        <p:grpSpPr>
          <a:xfrm rot="0">
            <a:off x="9370657" y="7042953"/>
            <a:ext cx="1521697" cy="1521697"/>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47" id="4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48" id="48"/>
          <p:cNvSpPr txBox="true"/>
          <p:nvPr/>
        </p:nvSpPr>
        <p:spPr>
          <a:xfrm rot="0">
            <a:off x="95616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04</a:t>
            </a:r>
          </a:p>
        </p:txBody>
      </p:sp>
      <p:sp>
        <p:nvSpPr>
          <p:cNvPr name="TextBox 49" id="49"/>
          <p:cNvSpPr txBox="true"/>
          <p:nvPr/>
        </p:nvSpPr>
        <p:spPr>
          <a:xfrm rot="0">
            <a:off x="11307885" y="7329490"/>
            <a:ext cx="5379259" cy="1933574"/>
          </a:xfrm>
          <a:prstGeom prst="rect">
            <a:avLst/>
          </a:prstGeom>
        </p:spPr>
        <p:txBody>
          <a:bodyPr anchor="t" rtlCol="false" tIns="0" lIns="0" bIns="0" rIns="0">
            <a:spAutoFit/>
          </a:bodyPr>
          <a:lstStyle/>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Google Trends &amp; TikTok Creative Center</a:t>
            </a:r>
          </a:p>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Case studies on Peloton and Nike Training Club launches</a:t>
            </a:r>
          </a:p>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SEMrush &amp; Meta Ads Library</a:t>
            </a:r>
          </a:p>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Canva, Figma, and Adobe tools for content creation</a:t>
            </a:r>
          </a:p>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Surv</a:t>
            </a:r>
            <a:r>
              <a:rPr lang="en-US" sz="1500">
                <a:solidFill>
                  <a:srgbClr val="FFFFFF">
                    <a:alpha val="69804"/>
                  </a:srgbClr>
                </a:solidFill>
                <a:latin typeface="Poppins"/>
                <a:ea typeface="Poppins"/>
                <a:cs typeface="Poppins"/>
                <a:sym typeface="Poppins"/>
              </a:rPr>
              <a:t>eys and feedback from early testers</a:t>
            </a:r>
          </a:p>
        </p:txBody>
      </p:sp>
      <p:sp>
        <p:nvSpPr>
          <p:cNvPr name="TextBox 50" id="50"/>
          <p:cNvSpPr txBox="true"/>
          <p:nvPr/>
        </p:nvSpPr>
        <p:spPr>
          <a:xfrm rot="0">
            <a:off x="11307885" y="6744558"/>
            <a:ext cx="491307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Research Sources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88005" y="-1773205"/>
            <a:ext cx="13833409" cy="1383340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3395755">
            <a:off x="17525632" y="2835551"/>
            <a:ext cx="1382292" cy="13822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1255357" y="2161447"/>
            <a:ext cx="5459530" cy="2740024"/>
          </a:xfrm>
          <a:prstGeom prst="rect">
            <a:avLst/>
          </a:prstGeom>
        </p:spPr>
        <p:txBody>
          <a:bodyPr anchor="t" rtlCol="false" tIns="0" lIns="0" bIns="0" rIns="0">
            <a:spAutoFit/>
          </a:bodyPr>
          <a:lstStyle/>
          <a:p>
            <a:pPr algn="l" marL="0" indent="0" lvl="0">
              <a:lnSpc>
                <a:spcPts val="6973"/>
              </a:lnSpc>
              <a:spcBef>
                <a:spcPct val="0"/>
              </a:spcBef>
            </a:pPr>
            <a:r>
              <a:rPr lang="en-US" b="true" sz="6456" spc="-316">
                <a:solidFill>
                  <a:srgbClr val="FFFFFF"/>
                </a:solidFill>
                <a:latin typeface="Poppins Bold"/>
                <a:ea typeface="Poppins Bold"/>
                <a:cs typeface="Poppins Bold"/>
                <a:sym typeface="Poppins Bold"/>
              </a:rPr>
              <a:t>Go-To-Market Strategy</a:t>
            </a:r>
          </a:p>
        </p:txBody>
      </p:sp>
      <p:sp>
        <p:nvSpPr>
          <p:cNvPr name="TextBox 10" id="10"/>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grpSp>
        <p:nvGrpSpPr>
          <p:cNvPr name="Group 11" id="11"/>
          <p:cNvGrpSpPr/>
          <p:nvPr/>
        </p:nvGrpSpPr>
        <p:grpSpPr>
          <a:xfrm rot="0">
            <a:off x="16389694" y="950168"/>
            <a:ext cx="1103776" cy="761361"/>
            <a:chOff x="0" y="0"/>
            <a:chExt cx="330731" cy="228132"/>
          </a:xfrm>
        </p:grpSpPr>
        <p:sp>
          <p:nvSpPr>
            <p:cNvPr name="Freeform 12" id="12"/>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13" id="13"/>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Poppins"/>
                <a:ea typeface="Poppins"/>
                <a:cs typeface="Poppins"/>
                <a:sym typeface="Poppins"/>
              </a:rPr>
              <a:t>15</a:t>
            </a:r>
          </a:p>
        </p:txBody>
      </p:sp>
      <p:grpSp>
        <p:nvGrpSpPr>
          <p:cNvPr name="Group 15" id="15"/>
          <p:cNvGrpSpPr/>
          <p:nvPr/>
        </p:nvGrpSpPr>
        <p:grpSpPr>
          <a:xfrm rot="0">
            <a:off x="6373475" y="1927923"/>
            <a:ext cx="1282591" cy="12825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6534451" y="2237948"/>
            <a:ext cx="930558" cy="673494"/>
          </a:xfrm>
          <a:prstGeom prst="rect">
            <a:avLst/>
          </a:prstGeom>
        </p:spPr>
        <p:txBody>
          <a:bodyPr anchor="t" rtlCol="false" tIns="0" lIns="0" bIns="0" rIns="0">
            <a:spAutoFit/>
          </a:bodyPr>
          <a:lstStyle/>
          <a:p>
            <a:pPr algn="ctr" marL="0" indent="0" lvl="0">
              <a:lnSpc>
                <a:spcPts val="4887"/>
              </a:lnSpc>
              <a:spcBef>
                <a:spcPct val="0"/>
              </a:spcBef>
            </a:pPr>
            <a:r>
              <a:rPr lang="en-US" b="true" sz="4525" spc="-221">
                <a:solidFill>
                  <a:srgbClr val="FFFFFF"/>
                </a:solidFill>
                <a:latin typeface="Poppins Bold"/>
                <a:ea typeface="Poppins Bold"/>
                <a:cs typeface="Poppins Bold"/>
                <a:sym typeface="Poppins Bold"/>
              </a:rPr>
              <a:t>01</a:t>
            </a:r>
          </a:p>
        </p:txBody>
      </p:sp>
      <p:grpSp>
        <p:nvGrpSpPr>
          <p:cNvPr name="Group 19" id="19"/>
          <p:cNvGrpSpPr/>
          <p:nvPr/>
        </p:nvGrpSpPr>
        <p:grpSpPr>
          <a:xfrm rot="0">
            <a:off x="6373475" y="7104689"/>
            <a:ext cx="1282591" cy="128259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6534451" y="7414714"/>
            <a:ext cx="930558" cy="673570"/>
          </a:xfrm>
          <a:prstGeom prst="rect">
            <a:avLst/>
          </a:prstGeom>
        </p:spPr>
        <p:txBody>
          <a:bodyPr anchor="t" rtlCol="false" tIns="0" lIns="0" bIns="0" rIns="0">
            <a:spAutoFit/>
          </a:bodyPr>
          <a:lstStyle/>
          <a:p>
            <a:pPr algn="ctr" marL="0" indent="0" lvl="0">
              <a:lnSpc>
                <a:spcPts val="4887"/>
              </a:lnSpc>
              <a:spcBef>
                <a:spcPct val="0"/>
              </a:spcBef>
            </a:pPr>
            <a:r>
              <a:rPr lang="en-US" b="true" sz="4525" spc="-221">
                <a:solidFill>
                  <a:srgbClr val="FFFFFF"/>
                </a:solidFill>
                <a:latin typeface="Poppins Bold"/>
                <a:ea typeface="Poppins Bold"/>
                <a:cs typeface="Poppins Bold"/>
                <a:sym typeface="Poppins Bold"/>
              </a:rPr>
              <a:t>02</a:t>
            </a:r>
          </a:p>
        </p:txBody>
      </p:sp>
      <p:grpSp>
        <p:nvGrpSpPr>
          <p:cNvPr name="Group 23" id="23"/>
          <p:cNvGrpSpPr/>
          <p:nvPr/>
        </p:nvGrpSpPr>
        <p:grpSpPr>
          <a:xfrm rot="-3105503">
            <a:off x="-202499" y="2458522"/>
            <a:ext cx="691146" cy="69114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26" id="26"/>
          <p:cNvSpPr/>
          <p:nvPr/>
        </p:nvSpPr>
        <p:spPr>
          <a:xfrm flipH="false" flipV="false" rot="0">
            <a:off x="143074" y="5225321"/>
            <a:ext cx="6695680" cy="4114800"/>
          </a:xfrm>
          <a:custGeom>
            <a:avLst/>
            <a:gdLst/>
            <a:ahLst/>
            <a:cxnLst/>
            <a:rect r="r" b="b" t="t" l="l"/>
            <a:pathLst>
              <a:path h="4114800" w="6695680">
                <a:moveTo>
                  <a:pt x="0" y="0"/>
                </a:moveTo>
                <a:lnTo>
                  <a:pt x="6695680" y="0"/>
                </a:lnTo>
                <a:lnTo>
                  <a:pt x="66956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27" id="27"/>
          <p:cNvGrpSpPr/>
          <p:nvPr/>
        </p:nvGrpSpPr>
        <p:grpSpPr>
          <a:xfrm rot="0">
            <a:off x="8231155" y="1180036"/>
            <a:ext cx="8439330" cy="2717979"/>
            <a:chOff x="0" y="0"/>
            <a:chExt cx="11252440" cy="3623973"/>
          </a:xfrm>
        </p:grpSpPr>
        <p:grpSp>
          <p:nvGrpSpPr>
            <p:cNvPr name="Group 28" id="28"/>
            <p:cNvGrpSpPr/>
            <p:nvPr/>
          </p:nvGrpSpPr>
          <p:grpSpPr>
            <a:xfrm rot="0">
              <a:off x="0" y="0"/>
              <a:ext cx="10576754" cy="3623973"/>
              <a:chOff x="0" y="0"/>
              <a:chExt cx="1977259" cy="677479"/>
            </a:xfrm>
          </p:grpSpPr>
          <p:sp>
            <p:nvSpPr>
              <p:cNvPr name="Freeform 29" id="29"/>
              <p:cNvSpPr/>
              <p:nvPr/>
            </p:nvSpPr>
            <p:spPr>
              <a:xfrm flipH="false" flipV="false" rot="0">
                <a:off x="0" y="0"/>
                <a:ext cx="1977260" cy="677479"/>
              </a:xfrm>
              <a:custGeom>
                <a:avLst/>
                <a:gdLst/>
                <a:ahLst/>
                <a:cxnLst/>
                <a:rect r="r" b="b" t="t" l="l"/>
                <a:pathLst>
                  <a:path h="677479" w="1977260">
                    <a:moveTo>
                      <a:pt x="40015" y="0"/>
                    </a:moveTo>
                    <a:lnTo>
                      <a:pt x="1937245" y="0"/>
                    </a:lnTo>
                    <a:cubicBezTo>
                      <a:pt x="1959344" y="0"/>
                      <a:pt x="1977260" y="17915"/>
                      <a:pt x="1977260" y="40015"/>
                    </a:cubicBezTo>
                    <a:lnTo>
                      <a:pt x="1977260" y="637465"/>
                    </a:lnTo>
                    <a:cubicBezTo>
                      <a:pt x="1977260" y="648077"/>
                      <a:pt x="1973044" y="658255"/>
                      <a:pt x="1965540" y="665759"/>
                    </a:cubicBezTo>
                    <a:cubicBezTo>
                      <a:pt x="1958035" y="673264"/>
                      <a:pt x="1947857" y="677479"/>
                      <a:pt x="1937245" y="677479"/>
                    </a:cubicBezTo>
                    <a:lnTo>
                      <a:pt x="40015" y="677479"/>
                    </a:lnTo>
                    <a:cubicBezTo>
                      <a:pt x="29402" y="677479"/>
                      <a:pt x="19224" y="673264"/>
                      <a:pt x="11720" y="665759"/>
                    </a:cubicBezTo>
                    <a:cubicBezTo>
                      <a:pt x="4216" y="658255"/>
                      <a:pt x="0" y="648077"/>
                      <a:pt x="0" y="637465"/>
                    </a:cubicBezTo>
                    <a:lnTo>
                      <a:pt x="0" y="40015"/>
                    </a:lnTo>
                    <a:cubicBezTo>
                      <a:pt x="0" y="29402"/>
                      <a:pt x="4216" y="19224"/>
                      <a:pt x="11720" y="11720"/>
                    </a:cubicBezTo>
                    <a:cubicBezTo>
                      <a:pt x="19224" y="4216"/>
                      <a:pt x="29402" y="0"/>
                      <a:pt x="40015" y="0"/>
                    </a:cubicBezTo>
                    <a:close/>
                  </a:path>
                </a:pathLst>
              </a:custGeom>
              <a:solidFill>
                <a:srgbClr val="3C03AD"/>
              </a:solidFill>
            </p:spPr>
          </p:sp>
          <p:sp>
            <p:nvSpPr>
              <p:cNvPr name="TextBox 30" id="30"/>
              <p:cNvSpPr txBox="true"/>
              <p:nvPr/>
            </p:nvSpPr>
            <p:spPr>
              <a:xfrm>
                <a:off x="0" y="-57150"/>
                <a:ext cx="1977259" cy="734629"/>
              </a:xfrm>
              <a:prstGeom prst="rect">
                <a:avLst/>
              </a:prstGeom>
            </p:spPr>
            <p:txBody>
              <a:bodyPr anchor="ctr" rtlCol="false" tIns="54222" lIns="54222" bIns="54222" rIns="54222"/>
              <a:lstStyle/>
              <a:p>
                <a:pPr algn="ctr">
                  <a:lnSpc>
                    <a:spcPts val="2799"/>
                  </a:lnSpc>
                </a:pPr>
              </a:p>
            </p:txBody>
          </p:sp>
        </p:grpSp>
        <p:sp>
          <p:nvSpPr>
            <p:cNvPr name="TextBox 31" id="31"/>
            <p:cNvSpPr txBox="true"/>
            <p:nvPr/>
          </p:nvSpPr>
          <p:spPr>
            <a:xfrm rot="0">
              <a:off x="675686" y="1589120"/>
              <a:ext cx="9530430" cy="1580679"/>
            </a:xfrm>
            <a:prstGeom prst="rect">
              <a:avLst/>
            </a:prstGeom>
          </p:spPr>
          <p:txBody>
            <a:bodyPr anchor="t" rtlCol="false" tIns="0" lIns="0" bIns="0" rIns="0">
              <a:spAutoFit/>
            </a:bodyPr>
            <a:lstStyle/>
            <a:p>
              <a:pPr algn="l" marL="414110" indent="-207055" lvl="1">
                <a:lnSpc>
                  <a:spcPts val="3260"/>
                </a:lnSpc>
                <a:buFont typeface="Arial"/>
                <a:buChar char="•"/>
              </a:pPr>
              <a:r>
                <a:rPr lang="en-US" sz="1918">
                  <a:solidFill>
                    <a:srgbClr val="FFFFFF"/>
                  </a:solidFill>
                  <a:latin typeface="Poppins"/>
                  <a:ea typeface="Poppins"/>
                  <a:cs typeface="Poppins"/>
                  <a:sym typeface="Poppins"/>
                </a:rPr>
                <a:t>TikTok/IG campaigns</a:t>
              </a:r>
            </a:p>
            <a:p>
              <a:pPr algn="l" marL="414110" indent="-207055" lvl="1">
                <a:lnSpc>
                  <a:spcPts val="3260"/>
                </a:lnSpc>
                <a:buFont typeface="Arial"/>
                <a:buChar char="•"/>
              </a:pPr>
              <a:r>
                <a:rPr lang="en-US" sz="1918">
                  <a:solidFill>
                    <a:srgbClr val="FFFFFF"/>
                  </a:solidFill>
                  <a:latin typeface="Poppins"/>
                  <a:ea typeface="Poppins"/>
                  <a:cs typeface="Poppins"/>
                  <a:sym typeface="Poppins"/>
                </a:rPr>
                <a:t>Partner with gyms and influencers</a:t>
              </a:r>
            </a:p>
            <a:p>
              <a:pPr algn="l" marL="414110" indent="-207055" lvl="1">
                <a:lnSpc>
                  <a:spcPts val="3260"/>
                </a:lnSpc>
                <a:buFont typeface="Arial"/>
                <a:buChar char="•"/>
              </a:pPr>
              <a:r>
                <a:rPr lang="en-US" sz="1918">
                  <a:solidFill>
                    <a:srgbClr val="FFFFFF"/>
                  </a:solidFill>
                  <a:latin typeface="Poppins"/>
                  <a:ea typeface="Poppins"/>
                  <a:cs typeface="Poppins"/>
                  <a:sym typeface="Poppins"/>
                </a:rPr>
                <a:t>Attend fitness expos and demo events</a:t>
              </a:r>
            </a:p>
          </p:txBody>
        </p:sp>
        <p:sp>
          <p:nvSpPr>
            <p:cNvPr name="TextBox 32" id="32"/>
            <p:cNvSpPr txBox="true"/>
            <p:nvPr/>
          </p:nvSpPr>
          <p:spPr>
            <a:xfrm rot="0">
              <a:off x="675686" y="478713"/>
              <a:ext cx="10576754" cy="673101"/>
            </a:xfrm>
            <a:prstGeom prst="rect">
              <a:avLst/>
            </a:prstGeom>
          </p:spPr>
          <p:txBody>
            <a:bodyPr anchor="t" rtlCol="false" tIns="0" lIns="0" bIns="0" rIns="0">
              <a:spAutoFit/>
            </a:bodyPr>
            <a:lstStyle/>
            <a:p>
              <a:pPr algn="l">
                <a:lnSpc>
                  <a:spcPts val="4199"/>
                </a:lnSpc>
                <a:spcBef>
                  <a:spcPct val="0"/>
                </a:spcBef>
              </a:pPr>
              <a:r>
                <a:rPr lang="en-US" sz="2999">
                  <a:solidFill>
                    <a:srgbClr val="F8F8F6"/>
                  </a:solidFill>
                  <a:latin typeface="Poppins"/>
                  <a:ea typeface="Poppins"/>
                  <a:cs typeface="Poppins"/>
                  <a:sym typeface="Poppins"/>
                </a:rPr>
                <a:t>Launch Channels:</a:t>
              </a:r>
            </a:p>
          </p:txBody>
        </p:sp>
      </p:grpSp>
      <p:grpSp>
        <p:nvGrpSpPr>
          <p:cNvPr name="Group 33" id="33"/>
          <p:cNvGrpSpPr/>
          <p:nvPr/>
        </p:nvGrpSpPr>
        <p:grpSpPr>
          <a:xfrm rot="0">
            <a:off x="8231155" y="6271061"/>
            <a:ext cx="8485551" cy="2564271"/>
            <a:chOff x="0" y="0"/>
            <a:chExt cx="11314067" cy="3419028"/>
          </a:xfrm>
        </p:grpSpPr>
        <p:grpSp>
          <p:nvGrpSpPr>
            <p:cNvPr name="Group 34" id="34"/>
            <p:cNvGrpSpPr/>
            <p:nvPr/>
          </p:nvGrpSpPr>
          <p:grpSpPr>
            <a:xfrm rot="0">
              <a:off x="0" y="0"/>
              <a:ext cx="10576754" cy="3419028"/>
              <a:chOff x="0" y="0"/>
              <a:chExt cx="1977259" cy="639166"/>
            </a:xfrm>
          </p:grpSpPr>
          <p:sp>
            <p:nvSpPr>
              <p:cNvPr name="Freeform 35" id="35"/>
              <p:cNvSpPr/>
              <p:nvPr/>
            </p:nvSpPr>
            <p:spPr>
              <a:xfrm flipH="false" flipV="false" rot="0">
                <a:off x="0" y="0"/>
                <a:ext cx="1977260" cy="639166"/>
              </a:xfrm>
              <a:custGeom>
                <a:avLst/>
                <a:gdLst/>
                <a:ahLst/>
                <a:cxnLst/>
                <a:rect r="r" b="b" t="t" l="l"/>
                <a:pathLst>
                  <a:path h="639166" w="1977260">
                    <a:moveTo>
                      <a:pt x="40015" y="0"/>
                    </a:moveTo>
                    <a:lnTo>
                      <a:pt x="1937245" y="0"/>
                    </a:lnTo>
                    <a:cubicBezTo>
                      <a:pt x="1959344" y="0"/>
                      <a:pt x="1977260" y="17915"/>
                      <a:pt x="1977260" y="40015"/>
                    </a:cubicBezTo>
                    <a:lnTo>
                      <a:pt x="1977260" y="599152"/>
                    </a:lnTo>
                    <a:cubicBezTo>
                      <a:pt x="1977260" y="609764"/>
                      <a:pt x="1973044" y="619942"/>
                      <a:pt x="1965540" y="627446"/>
                    </a:cubicBezTo>
                    <a:cubicBezTo>
                      <a:pt x="1958035" y="634951"/>
                      <a:pt x="1947857" y="639166"/>
                      <a:pt x="1937245" y="639166"/>
                    </a:cubicBezTo>
                    <a:lnTo>
                      <a:pt x="40015" y="639166"/>
                    </a:lnTo>
                    <a:cubicBezTo>
                      <a:pt x="29402" y="639166"/>
                      <a:pt x="19224" y="634951"/>
                      <a:pt x="11720" y="627446"/>
                    </a:cubicBezTo>
                    <a:cubicBezTo>
                      <a:pt x="4216" y="619942"/>
                      <a:pt x="0" y="609764"/>
                      <a:pt x="0" y="599152"/>
                    </a:cubicBezTo>
                    <a:lnTo>
                      <a:pt x="0" y="40015"/>
                    </a:lnTo>
                    <a:cubicBezTo>
                      <a:pt x="0" y="29402"/>
                      <a:pt x="4216" y="19224"/>
                      <a:pt x="11720" y="11720"/>
                    </a:cubicBezTo>
                    <a:cubicBezTo>
                      <a:pt x="19224" y="4216"/>
                      <a:pt x="29402" y="0"/>
                      <a:pt x="40015" y="0"/>
                    </a:cubicBezTo>
                    <a:close/>
                  </a:path>
                </a:pathLst>
              </a:custGeom>
              <a:solidFill>
                <a:srgbClr val="3C03AD"/>
              </a:solidFill>
            </p:spPr>
          </p:sp>
          <p:sp>
            <p:nvSpPr>
              <p:cNvPr name="TextBox 36" id="36"/>
              <p:cNvSpPr txBox="true"/>
              <p:nvPr/>
            </p:nvSpPr>
            <p:spPr>
              <a:xfrm>
                <a:off x="0" y="-57150"/>
                <a:ext cx="1977259" cy="696316"/>
              </a:xfrm>
              <a:prstGeom prst="rect">
                <a:avLst/>
              </a:prstGeom>
            </p:spPr>
            <p:txBody>
              <a:bodyPr anchor="ctr" rtlCol="false" tIns="54222" lIns="54222" bIns="54222" rIns="54222"/>
              <a:lstStyle/>
              <a:p>
                <a:pPr algn="ctr">
                  <a:lnSpc>
                    <a:spcPts val="2799"/>
                  </a:lnSpc>
                </a:pPr>
              </a:p>
            </p:txBody>
          </p:sp>
        </p:grpSp>
        <p:sp>
          <p:nvSpPr>
            <p:cNvPr name="TextBox 37" id="37"/>
            <p:cNvSpPr txBox="true"/>
            <p:nvPr/>
          </p:nvSpPr>
          <p:spPr>
            <a:xfrm rot="0">
              <a:off x="737313" y="1741322"/>
              <a:ext cx="9530430" cy="1034579"/>
            </a:xfrm>
            <a:prstGeom prst="rect">
              <a:avLst/>
            </a:prstGeom>
          </p:spPr>
          <p:txBody>
            <a:bodyPr anchor="t" rtlCol="false" tIns="0" lIns="0" bIns="0" rIns="0">
              <a:spAutoFit/>
            </a:bodyPr>
            <a:lstStyle/>
            <a:p>
              <a:pPr algn="l" marL="414110" indent="-207055" lvl="1">
                <a:lnSpc>
                  <a:spcPts val="3260"/>
                </a:lnSpc>
                <a:buFont typeface="Arial"/>
                <a:buChar char="•"/>
              </a:pPr>
              <a:r>
                <a:rPr lang="en-US" sz="1918">
                  <a:solidFill>
                    <a:srgbClr val="FFFFFF"/>
                  </a:solidFill>
                  <a:latin typeface="Poppins"/>
                  <a:ea typeface="Poppins"/>
                  <a:cs typeface="Poppins"/>
                  <a:sym typeface="Poppins"/>
                </a:rPr>
                <a:t>Working iOS prototype</a:t>
              </a:r>
            </a:p>
            <a:p>
              <a:pPr algn="l" marL="414110" indent="-207055" lvl="1">
                <a:lnSpc>
                  <a:spcPts val="3260"/>
                </a:lnSpc>
                <a:buFont typeface="Arial"/>
                <a:buChar char="•"/>
              </a:pPr>
              <a:r>
                <a:rPr lang="en-US" sz="1918">
                  <a:solidFill>
                    <a:srgbClr val="FFFFFF"/>
                  </a:solidFill>
                  <a:latin typeface="Poppins"/>
                  <a:ea typeface="Poppins"/>
                  <a:cs typeface="Poppins"/>
                  <a:sym typeface="Poppins"/>
                </a:rPr>
                <a:t>Interest from local gyms and trainers</a:t>
              </a:r>
            </a:p>
          </p:txBody>
        </p:sp>
        <p:sp>
          <p:nvSpPr>
            <p:cNvPr name="TextBox 38" id="38"/>
            <p:cNvSpPr txBox="true"/>
            <p:nvPr/>
          </p:nvSpPr>
          <p:spPr>
            <a:xfrm rot="0">
              <a:off x="737313" y="717599"/>
              <a:ext cx="10576754" cy="673101"/>
            </a:xfrm>
            <a:prstGeom prst="rect">
              <a:avLst/>
            </a:prstGeom>
          </p:spPr>
          <p:txBody>
            <a:bodyPr anchor="t" rtlCol="false" tIns="0" lIns="0" bIns="0" rIns="0">
              <a:spAutoFit/>
            </a:bodyPr>
            <a:lstStyle/>
            <a:p>
              <a:pPr algn="l">
                <a:lnSpc>
                  <a:spcPts val="4199"/>
                </a:lnSpc>
                <a:spcBef>
                  <a:spcPct val="0"/>
                </a:spcBef>
              </a:pPr>
              <a:r>
                <a:rPr lang="en-US" sz="2999">
                  <a:solidFill>
                    <a:srgbClr val="F8F8F6"/>
                  </a:solidFill>
                  <a:latin typeface="Poppins"/>
                  <a:ea typeface="Poppins"/>
                  <a:cs typeface="Poppins"/>
                  <a:sym typeface="Poppins"/>
                </a:rPr>
                <a:t>Early Traction:</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89694" y="950168"/>
            <a:ext cx="1103776" cy="761361"/>
            <a:chOff x="0" y="0"/>
            <a:chExt cx="330731" cy="228132"/>
          </a:xfrm>
        </p:grpSpPr>
        <p:sp>
          <p:nvSpPr>
            <p:cNvPr name="Freeform 4" id="4"/>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5" id="5"/>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16</a:t>
            </a:r>
          </a:p>
        </p:txBody>
      </p:sp>
      <p:grpSp>
        <p:nvGrpSpPr>
          <p:cNvPr name="Group 7" id="7"/>
          <p:cNvGrpSpPr/>
          <p:nvPr/>
        </p:nvGrpSpPr>
        <p:grpSpPr>
          <a:xfrm rot="5792002">
            <a:off x="1901666" y="8869429"/>
            <a:ext cx="1382292" cy="13822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3395755">
            <a:off x="17596854" y="722441"/>
            <a:ext cx="1382292" cy="13822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14" id="14"/>
          <p:cNvSpPr txBox="true"/>
          <p:nvPr/>
        </p:nvSpPr>
        <p:spPr>
          <a:xfrm rot="0">
            <a:off x="2933652" y="1854404"/>
            <a:ext cx="12420696" cy="870121"/>
          </a:xfrm>
          <a:prstGeom prst="rect">
            <a:avLst/>
          </a:prstGeom>
        </p:spPr>
        <p:txBody>
          <a:bodyPr anchor="t" rtlCol="false" tIns="0" lIns="0" bIns="0" rIns="0">
            <a:spAutoFit/>
          </a:bodyPr>
          <a:lstStyle/>
          <a:p>
            <a:pPr algn="ctr">
              <a:lnSpc>
                <a:spcPts val="5803"/>
              </a:lnSpc>
            </a:pPr>
            <a:r>
              <a:rPr lang="en-US" b="true" sz="6670" spc="-326">
                <a:solidFill>
                  <a:srgbClr val="FF9999"/>
                </a:solidFill>
                <a:latin typeface="Poppins Bold"/>
                <a:ea typeface="Poppins Bold"/>
                <a:cs typeface="Poppins Bold"/>
                <a:sym typeface="Poppins Bold"/>
              </a:rPr>
              <a:t>CFO (Sukhrob Sotiboldiyev)</a:t>
            </a:r>
          </a:p>
        </p:txBody>
      </p:sp>
      <p:grpSp>
        <p:nvGrpSpPr>
          <p:cNvPr name="Group 15" id="15"/>
          <p:cNvGrpSpPr/>
          <p:nvPr/>
        </p:nvGrpSpPr>
        <p:grpSpPr>
          <a:xfrm rot="0">
            <a:off x="-6937789" y="7053117"/>
            <a:ext cx="10287000" cy="102870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2016206" y="3521666"/>
            <a:ext cx="6843109" cy="2667740"/>
            <a:chOff x="0" y="0"/>
            <a:chExt cx="1802300" cy="702615"/>
          </a:xfrm>
        </p:grpSpPr>
        <p:sp>
          <p:nvSpPr>
            <p:cNvPr name="Freeform 19" id="19"/>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20" id="20"/>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1255357" y="3974060"/>
            <a:ext cx="1521697" cy="152169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14463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01</a:t>
            </a:r>
          </a:p>
        </p:txBody>
      </p:sp>
      <p:sp>
        <p:nvSpPr>
          <p:cNvPr name="TextBox 25" id="25"/>
          <p:cNvSpPr txBox="true"/>
          <p:nvPr/>
        </p:nvSpPr>
        <p:spPr>
          <a:xfrm rot="0">
            <a:off x="3192585" y="4279647"/>
            <a:ext cx="5539898" cy="2047875"/>
          </a:xfrm>
          <a:prstGeom prst="rect">
            <a:avLst/>
          </a:prstGeom>
        </p:spPr>
        <p:txBody>
          <a:bodyPr anchor="t" rtlCol="false" tIns="0" lIns="0" bIns="0" rIns="0">
            <a:spAutoFit/>
          </a:bodyPr>
          <a:lstStyle/>
          <a:p>
            <a:pPr algn="l" marL="259082" indent="-129541" lvl="1">
              <a:lnSpc>
                <a:spcPts val="2040"/>
              </a:lnSpc>
              <a:buFont typeface="Arial"/>
              <a:buChar char="•"/>
            </a:pPr>
            <a:r>
              <a:rPr lang="en-US" sz="1200">
                <a:solidFill>
                  <a:srgbClr val="FFFFFF">
                    <a:alpha val="69804"/>
                  </a:srgbClr>
                </a:solidFill>
                <a:latin typeface="Poppins"/>
                <a:ea typeface="Poppins"/>
                <a:cs typeface="Poppins"/>
                <a:sym typeface="Poppins"/>
              </a:rPr>
              <a:t>Developed VisionFit’s financial model based on a freemium strategy.</a:t>
            </a:r>
          </a:p>
          <a:p>
            <a:pPr algn="l" marL="259082" indent="-129541" lvl="1">
              <a:lnSpc>
                <a:spcPts val="2040"/>
              </a:lnSpc>
              <a:buFont typeface="Arial"/>
              <a:buChar char="•"/>
            </a:pPr>
            <a:r>
              <a:rPr lang="en-US" sz="1200">
                <a:solidFill>
                  <a:srgbClr val="FFFFFF">
                    <a:alpha val="69804"/>
                  </a:srgbClr>
                </a:solidFill>
                <a:latin typeface="Poppins"/>
                <a:ea typeface="Poppins"/>
                <a:cs typeface="Poppins"/>
                <a:sym typeface="Poppins"/>
              </a:rPr>
              <a:t>Designed revenue streams from monthly user subscriptions and B2B licensing for gyms.</a:t>
            </a:r>
          </a:p>
          <a:p>
            <a:pPr algn="l" marL="259082" indent="-129541" lvl="1">
              <a:lnSpc>
                <a:spcPts val="2040"/>
              </a:lnSpc>
              <a:buFont typeface="Arial"/>
              <a:buChar char="•"/>
            </a:pPr>
            <a:r>
              <a:rPr lang="en-US" sz="1200">
                <a:solidFill>
                  <a:srgbClr val="FFFFFF">
                    <a:alpha val="69804"/>
                  </a:srgbClr>
                </a:solidFill>
                <a:latin typeface="Poppins"/>
                <a:ea typeface="Poppins"/>
                <a:cs typeface="Poppins"/>
                <a:sym typeface="Poppins"/>
              </a:rPr>
              <a:t>Co</a:t>
            </a:r>
            <a:r>
              <a:rPr lang="en-US" sz="1200">
                <a:solidFill>
                  <a:srgbClr val="FFFFFF">
                    <a:alpha val="69804"/>
                  </a:srgbClr>
                </a:solidFill>
                <a:latin typeface="Poppins"/>
                <a:ea typeface="Poppins"/>
                <a:cs typeface="Poppins"/>
                <a:sym typeface="Poppins"/>
              </a:rPr>
              <a:t>nducted research on initial funding requirements and potential financing sources (grants, investors).</a:t>
            </a:r>
          </a:p>
          <a:p>
            <a:pPr algn="l" marL="259082" indent="-129541" lvl="1">
              <a:lnSpc>
                <a:spcPts val="2040"/>
              </a:lnSpc>
              <a:buFont typeface="Arial"/>
              <a:buChar char="•"/>
            </a:pPr>
            <a:r>
              <a:rPr lang="en-US" sz="1200">
                <a:solidFill>
                  <a:srgbClr val="FFFFFF">
                    <a:alpha val="69804"/>
                  </a:srgbClr>
                </a:solidFill>
                <a:latin typeface="Poppins"/>
                <a:ea typeface="Poppins"/>
                <a:cs typeface="Poppins"/>
                <a:sym typeface="Poppins"/>
              </a:rPr>
              <a:t>Evaluated financial risks and proposed cost optimization strategies to maximize profit margins.</a:t>
            </a:r>
          </a:p>
          <a:p>
            <a:pPr algn="l">
              <a:lnSpc>
                <a:spcPts val="2040"/>
              </a:lnSpc>
            </a:pPr>
          </a:p>
        </p:txBody>
      </p:sp>
      <p:sp>
        <p:nvSpPr>
          <p:cNvPr name="TextBox 26" id="26"/>
          <p:cNvSpPr txBox="true"/>
          <p:nvPr/>
        </p:nvSpPr>
        <p:spPr>
          <a:xfrm rot="0">
            <a:off x="3192585" y="3606547"/>
            <a:ext cx="496256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Key Responsibilities</a:t>
            </a:r>
          </a:p>
        </p:txBody>
      </p:sp>
      <p:grpSp>
        <p:nvGrpSpPr>
          <p:cNvPr name="Group 27" id="27"/>
          <p:cNvGrpSpPr/>
          <p:nvPr/>
        </p:nvGrpSpPr>
        <p:grpSpPr>
          <a:xfrm rot="0">
            <a:off x="2016206" y="6590560"/>
            <a:ext cx="6843109" cy="2667740"/>
            <a:chOff x="0" y="0"/>
            <a:chExt cx="1802300" cy="702615"/>
          </a:xfrm>
        </p:grpSpPr>
        <p:sp>
          <p:nvSpPr>
            <p:cNvPr name="Freeform 28" id="28"/>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29" id="29"/>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30" id="30"/>
          <p:cNvGrpSpPr/>
          <p:nvPr/>
        </p:nvGrpSpPr>
        <p:grpSpPr>
          <a:xfrm rot="0">
            <a:off x="1255357" y="7042953"/>
            <a:ext cx="1521697" cy="152169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33" id="33"/>
          <p:cNvSpPr txBox="true"/>
          <p:nvPr/>
        </p:nvSpPr>
        <p:spPr>
          <a:xfrm rot="0">
            <a:off x="14463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03</a:t>
            </a:r>
          </a:p>
        </p:txBody>
      </p:sp>
      <p:sp>
        <p:nvSpPr>
          <p:cNvPr name="TextBox 34" id="34"/>
          <p:cNvSpPr txBox="true"/>
          <p:nvPr/>
        </p:nvSpPr>
        <p:spPr>
          <a:xfrm rot="0">
            <a:off x="3192585" y="7150957"/>
            <a:ext cx="5379259" cy="2305049"/>
          </a:xfrm>
          <a:prstGeom prst="rect">
            <a:avLst/>
          </a:prstGeom>
        </p:spPr>
        <p:txBody>
          <a:bodyPr anchor="t" rtlCol="false" tIns="0" lIns="0" bIns="0" rIns="0">
            <a:spAutoFit/>
          </a:bodyPr>
          <a:lstStyle/>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Set the monthly subscription price at $9.99 after benchmarking against competitors.</a:t>
            </a:r>
          </a:p>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Created multi-scenario financial forecasts (optimistic, realistic, pessimistic).</a:t>
            </a:r>
          </a:p>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Built</a:t>
            </a:r>
            <a:r>
              <a:rPr lang="en-US" sz="1200">
                <a:solidFill>
                  <a:srgbClr val="FFFFFF">
                    <a:alpha val="69804"/>
                  </a:srgbClr>
                </a:solidFill>
                <a:latin typeface="Poppins"/>
                <a:ea typeface="Poppins"/>
                <a:cs typeface="Poppins"/>
                <a:sym typeface="Poppins"/>
              </a:rPr>
              <a:t> custom-tier pricing models for B2B licensing with fitness centers.</a:t>
            </a:r>
          </a:p>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Iden</a:t>
            </a:r>
            <a:r>
              <a:rPr lang="en-US" sz="1200">
                <a:solidFill>
                  <a:srgbClr val="FFFFFF">
                    <a:alpha val="69804"/>
                  </a:srgbClr>
                </a:solidFill>
                <a:latin typeface="Poppins"/>
                <a:ea typeface="Poppins"/>
                <a:cs typeface="Poppins"/>
                <a:sym typeface="Poppins"/>
              </a:rPr>
              <a:t>tified cost-saving opportunities and proposed strategic allocation of funds.</a:t>
            </a:r>
          </a:p>
          <a:p>
            <a:pPr algn="l">
              <a:lnSpc>
                <a:spcPts val="2040"/>
              </a:lnSpc>
            </a:pPr>
          </a:p>
        </p:txBody>
      </p:sp>
      <p:sp>
        <p:nvSpPr>
          <p:cNvPr name="TextBox 35" id="35"/>
          <p:cNvSpPr txBox="true"/>
          <p:nvPr/>
        </p:nvSpPr>
        <p:spPr>
          <a:xfrm rot="0">
            <a:off x="3192585" y="6569879"/>
            <a:ext cx="3871972" cy="473075"/>
          </a:xfrm>
          <a:prstGeom prst="rect">
            <a:avLst/>
          </a:prstGeom>
        </p:spPr>
        <p:txBody>
          <a:bodyPr anchor="t" rtlCol="false" tIns="0" lIns="0" bIns="0" rIns="0">
            <a:spAutoFit/>
          </a:bodyPr>
          <a:lstStyle/>
          <a:p>
            <a:pPr algn="l">
              <a:lnSpc>
                <a:spcPts val="3910"/>
              </a:lnSpc>
              <a:spcBef>
                <a:spcPct val="0"/>
              </a:spcBef>
            </a:pPr>
            <a:r>
              <a:rPr lang="en-US" b="true" sz="2300">
                <a:solidFill>
                  <a:srgbClr val="FFFFFF"/>
                </a:solidFill>
                <a:latin typeface="Poppins Bold"/>
                <a:ea typeface="Poppins Bold"/>
                <a:cs typeface="Poppins Bold"/>
                <a:sym typeface="Poppins Bold"/>
              </a:rPr>
              <a:t>Key Contributions</a:t>
            </a:r>
          </a:p>
        </p:txBody>
      </p:sp>
      <p:grpSp>
        <p:nvGrpSpPr>
          <p:cNvPr name="Group 36" id="36"/>
          <p:cNvGrpSpPr/>
          <p:nvPr/>
        </p:nvGrpSpPr>
        <p:grpSpPr>
          <a:xfrm rot="0">
            <a:off x="10131506" y="3521666"/>
            <a:ext cx="6843109" cy="2667740"/>
            <a:chOff x="0" y="0"/>
            <a:chExt cx="1802300" cy="702615"/>
          </a:xfrm>
        </p:grpSpPr>
        <p:sp>
          <p:nvSpPr>
            <p:cNvPr name="Freeform 37" id="37"/>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38" id="38"/>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39" id="39"/>
          <p:cNvGrpSpPr/>
          <p:nvPr/>
        </p:nvGrpSpPr>
        <p:grpSpPr>
          <a:xfrm rot="0">
            <a:off x="9370657" y="3974060"/>
            <a:ext cx="1521697" cy="152169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42" id="42"/>
          <p:cNvSpPr txBox="true"/>
          <p:nvPr/>
        </p:nvSpPr>
        <p:spPr>
          <a:xfrm rot="0">
            <a:off x="95616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02</a:t>
            </a:r>
          </a:p>
        </p:txBody>
      </p:sp>
      <p:sp>
        <p:nvSpPr>
          <p:cNvPr name="TextBox 43" id="43"/>
          <p:cNvSpPr txBox="true"/>
          <p:nvPr/>
        </p:nvSpPr>
        <p:spPr>
          <a:xfrm rot="0">
            <a:off x="11307885" y="4279647"/>
            <a:ext cx="5666730" cy="1790699"/>
          </a:xfrm>
          <a:prstGeom prst="rect">
            <a:avLst/>
          </a:prstGeom>
        </p:spPr>
        <p:txBody>
          <a:bodyPr anchor="t" rtlCol="false" tIns="0" lIns="0" bIns="0" rIns="0">
            <a:spAutoFit/>
          </a:bodyPr>
          <a:lstStyle/>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Best practices for building financial models in early-stage startups.</a:t>
            </a:r>
          </a:p>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Monetization st</a:t>
            </a:r>
            <a:r>
              <a:rPr lang="en-US" sz="1200">
                <a:solidFill>
                  <a:srgbClr val="FFFFFF">
                    <a:alpha val="69804"/>
                  </a:srgbClr>
                </a:solidFill>
                <a:latin typeface="Poppins"/>
                <a:ea typeface="Poppins"/>
                <a:cs typeface="Poppins"/>
                <a:sym typeface="Poppins"/>
              </a:rPr>
              <a:t>r</a:t>
            </a:r>
            <a:r>
              <a:rPr lang="en-US" sz="1200">
                <a:solidFill>
                  <a:srgbClr val="FFFFFF">
                    <a:alpha val="69804"/>
                  </a:srgbClr>
                </a:solidFill>
                <a:latin typeface="Poppins"/>
                <a:ea typeface="Poppins"/>
                <a:cs typeface="Poppins"/>
                <a:sym typeface="Poppins"/>
              </a:rPr>
              <a:t>ategies in the fitness tech industry (e.g., Fitbod, Freeletics).</a:t>
            </a:r>
          </a:p>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Pros and</a:t>
            </a:r>
            <a:r>
              <a:rPr lang="en-US" sz="1200">
                <a:solidFill>
                  <a:srgbClr val="FFFFFF">
                    <a:alpha val="69804"/>
                  </a:srgbClr>
                </a:solidFill>
                <a:latin typeface="Poppins"/>
                <a:ea typeface="Poppins"/>
                <a:cs typeface="Poppins"/>
                <a:sym typeface="Poppins"/>
              </a:rPr>
              <a:t> cons of subscription-based and licensing revenue models.</a:t>
            </a:r>
          </a:p>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Strat</a:t>
            </a:r>
            <a:r>
              <a:rPr lang="en-US" sz="1200">
                <a:solidFill>
                  <a:srgbClr val="FFFFFF">
                    <a:alpha val="69804"/>
                  </a:srgbClr>
                </a:solidFill>
                <a:latin typeface="Poppins"/>
                <a:ea typeface="Poppins"/>
                <a:cs typeface="Poppins"/>
                <a:sym typeface="Poppins"/>
              </a:rPr>
              <a:t>egies for attracting external funding (e.g., angel investors, innovation grants).</a:t>
            </a:r>
          </a:p>
          <a:p>
            <a:pPr algn="l">
              <a:lnSpc>
                <a:spcPts val="2040"/>
              </a:lnSpc>
            </a:pPr>
          </a:p>
        </p:txBody>
      </p:sp>
      <p:sp>
        <p:nvSpPr>
          <p:cNvPr name="TextBox 44" id="44"/>
          <p:cNvSpPr txBox="true"/>
          <p:nvPr/>
        </p:nvSpPr>
        <p:spPr>
          <a:xfrm rot="0">
            <a:off x="11307885" y="3606547"/>
            <a:ext cx="4679821"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Research Focus</a:t>
            </a:r>
          </a:p>
        </p:txBody>
      </p:sp>
      <p:grpSp>
        <p:nvGrpSpPr>
          <p:cNvPr name="Group 45" id="45"/>
          <p:cNvGrpSpPr/>
          <p:nvPr/>
        </p:nvGrpSpPr>
        <p:grpSpPr>
          <a:xfrm rot="0">
            <a:off x="10131506" y="6590560"/>
            <a:ext cx="6843109" cy="2667740"/>
            <a:chOff x="0" y="0"/>
            <a:chExt cx="1802300" cy="702615"/>
          </a:xfrm>
        </p:grpSpPr>
        <p:sp>
          <p:nvSpPr>
            <p:cNvPr name="Freeform 46" id="46"/>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47" id="47"/>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48" id="48"/>
          <p:cNvGrpSpPr/>
          <p:nvPr/>
        </p:nvGrpSpPr>
        <p:grpSpPr>
          <a:xfrm rot="0">
            <a:off x="9370657" y="7042953"/>
            <a:ext cx="1521697" cy="1521697"/>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50" id="5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51" id="51"/>
          <p:cNvSpPr txBox="true"/>
          <p:nvPr/>
        </p:nvSpPr>
        <p:spPr>
          <a:xfrm rot="0">
            <a:off x="95616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04</a:t>
            </a:r>
          </a:p>
        </p:txBody>
      </p:sp>
      <p:sp>
        <p:nvSpPr>
          <p:cNvPr name="TextBox 52" id="52"/>
          <p:cNvSpPr txBox="true"/>
          <p:nvPr/>
        </p:nvSpPr>
        <p:spPr>
          <a:xfrm rot="0">
            <a:off x="11307885" y="7348540"/>
            <a:ext cx="5379259" cy="1790699"/>
          </a:xfrm>
          <a:prstGeom prst="rect">
            <a:avLst/>
          </a:prstGeom>
        </p:spPr>
        <p:txBody>
          <a:bodyPr anchor="t" rtlCol="false" tIns="0" lIns="0" bIns="0" rIns="0">
            <a:spAutoFit/>
          </a:bodyPr>
          <a:lstStyle/>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Harvard Business Review articles on startup financial planning.</a:t>
            </a:r>
          </a:p>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Market reports from Statista and McKinsey on fitness technologies.</a:t>
            </a:r>
          </a:p>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Case stud</a:t>
            </a:r>
            <a:r>
              <a:rPr lang="en-US" sz="1200">
                <a:solidFill>
                  <a:srgbClr val="FFFFFF">
                    <a:alpha val="69804"/>
                  </a:srgbClr>
                </a:solidFill>
                <a:latin typeface="Poppins"/>
                <a:ea typeface="Poppins"/>
                <a:cs typeface="Poppins"/>
                <a:sym typeface="Poppins"/>
              </a:rPr>
              <a:t>ies of successful fitness tech companies like Peloton and Fitbod.</a:t>
            </a:r>
          </a:p>
          <a:p>
            <a:pPr algn="l" marL="259085" indent="-129542" lvl="1">
              <a:lnSpc>
                <a:spcPts val="2040"/>
              </a:lnSpc>
              <a:buFont typeface="Arial"/>
              <a:buChar char="•"/>
            </a:pPr>
            <a:r>
              <a:rPr lang="en-US" sz="1200">
                <a:solidFill>
                  <a:srgbClr val="FFFFFF">
                    <a:alpha val="69804"/>
                  </a:srgbClr>
                </a:solidFill>
                <a:latin typeface="Poppins"/>
                <a:ea typeface="Poppins"/>
                <a:cs typeface="Poppins"/>
                <a:sym typeface="Poppins"/>
              </a:rPr>
              <a:t>Sample startup pitch decks and investor expectations for financial metrics.</a:t>
            </a:r>
          </a:p>
          <a:p>
            <a:pPr algn="l">
              <a:lnSpc>
                <a:spcPts val="2040"/>
              </a:lnSpc>
            </a:pPr>
          </a:p>
        </p:txBody>
      </p:sp>
      <p:sp>
        <p:nvSpPr>
          <p:cNvPr name="TextBox 53" id="53"/>
          <p:cNvSpPr txBox="true"/>
          <p:nvPr/>
        </p:nvSpPr>
        <p:spPr>
          <a:xfrm rot="0">
            <a:off x="11307885" y="6580042"/>
            <a:ext cx="4913078" cy="473075"/>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Research Sources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C0084"/>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4" id="4"/>
          <p:cNvSpPr txBox="true"/>
          <p:nvPr/>
        </p:nvSpPr>
        <p:spPr>
          <a:xfrm rot="0">
            <a:off x="15818061" y="1122903"/>
            <a:ext cx="1441239" cy="358742"/>
          </a:xfrm>
          <a:prstGeom prst="rect">
            <a:avLst/>
          </a:prstGeom>
        </p:spPr>
        <p:txBody>
          <a:bodyPr anchor="t" rtlCol="false" tIns="0" lIns="0" bIns="0" rIns="0">
            <a:spAutoFit/>
          </a:bodyPr>
          <a:lstStyle/>
          <a:p>
            <a:pPr algn="ctr">
              <a:lnSpc>
                <a:spcPts val="2799"/>
              </a:lnSpc>
              <a:spcBef>
                <a:spcPct val="0"/>
              </a:spcBef>
            </a:pPr>
            <a:r>
              <a:rPr lang="en-US" sz="1999">
                <a:solidFill>
                  <a:srgbClr val="2C0084"/>
                </a:solidFill>
                <a:latin typeface="Poppins"/>
                <a:ea typeface="Poppins"/>
                <a:cs typeface="Poppins"/>
                <a:sym typeface="Poppins"/>
              </a:rPr>
              <a:t>Contact</a:t>
            </a:r>
          </a:p>
        </p:txBody>
      </p:sp>
      <p:grpSp>
        <p:nvGrpSpPr>
          <p:cNvPr name="Group 5" id="5"/>
          <p:cNvGrpSpPr/>
          <p:nvPr/>
        </p:nvGrpSpPr>
        <p:grpSpPr>
          <a:xfrm rot="0">
            <a:off x="10674561" y="4669768"/>
            <a:ext cx="10287000" cy="102870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03AD"/>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3395755">
            <a:off x="17379988" y="7901464"/>
            <a:ext cx="1382292" cy="138229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3252134">
            <a:off x="7026599" y="120929"/>
            <a:ext cx="904300" cy="9043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6389694" y="950168"/>
            <a:ext cx="1103776" cy="761361"/>
            <a:chOff x="0" y="0"/>
            <a:chExt cx="330731" cy="228132"/>
          </a:xfrm>
        </p:grpSpPr>
        <p:sp>
          <p:nvSpPr>
            <p:cNvPr name="Freeform 15" id="15"/>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16" id="16"/>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17" id="17"/>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2</a:t>
            </a:r>
          </a:p>
        </p:txBody>
      </p:sp>
      <p:sp>
        <p:nvSpPr>
          <p:cNvPr name="AutoShape 18" id="18"/>
          <p:cNvSpPr/>
          <p:nvPr/>
        </p:nvSpPr>
        <p:spPr>
          <a:xfrm flipH="true">
            <a:off x="6700466" y="5934383"/>
            <a:ext cx="1097803" cy="3365239"/>
          </a:xfrm>
          <a:prstGeom prst="line">
            <a:avLst/>
          </a:prstGeom>
          <a:ln cap="flat" w="28575">
            <a:solidFill>
              <a:srgbClr val="55AF47"/>
            </a:solidFill>
            <a:prstDash val="solid"/>
            <a:headEnd type="none" len="sm" w="sm"/>
            <a:tailEnd type="none" len="sm" w="sm"/>
          </a:ln>
        </p:spPr>
      </p:sp>
      <p:sp>
        <p:nvSpPr>
          <p:cNvPr name="AutoShape 19" id="19"/>
          <p:cNvSpPr/>
          <p:nvPr/>
        </p:nvSpPr>
        <p:spPr>
          <a:xfrm flipH="true">
            <a:off x="11573126" y="5952512"/>
            <a:ext cx="1097803" cy="3365239"/>
          </a:xfrm>
          <a:prstGeom prst="line">
            <a:avLst/>
          </a:prstGeom>
          <a:ln cap="flat" w="28575">
            <a:solidFill>
              <a:srgbClr val="55AF47"/>
            </a:solidFill>
            <a:prstDash val="solid"/>
            <a:headEnd type="none" len="sm" w="sm"/>
            <a:tailEnd type="none" len="sm" w="sm"/>
          </a:ln>
        </p:spPr>
      </p:sp>
      <p:grpSp>
        <p:nvGrpSpPr>
          <p:cNvPr name="Group 20" id="20"/>
          <p:cNvGrpSpPr/>
          <p:nvPr/>
        </p:nvGrpSpPr>
        <p:grpSpPr>
          <a:xfrm rot="0">
            <a:off x="1827514" y="3385903"/>
            <a:ext cx="4727576" cy="5918150"/>
            <a:chOff x="0" y="0"/>
            <a:chExt cx="6303435" cy="7890866"/>
          </a:xfrm>
        </p:grpSpPr>
        <p:grpSp>
          <p:nvGrpSpPr>
            <p:cNvPr name="Group 21" id="21"/>
            <p:cNvGrpSpPr/>
            <p:nvPr/>
          </p:nvGrpSpPr>
          <p:grpSpPr>
            <a:xfrm rot="0">
              <a:off x="0" y="3403591"/>
              <a:ext cx="5983034" cy="4487276"/>
              <a:chOff x="0" y="0"/>
              <a:chExt cx="812800" cy="609600"/>
            </a:xfrm>
          </p:grpSpPr>
          <p:sp>
            <p:nvSpPr>
              <p:cNvPr name="Freeform 22" id="22"/>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4"/>
                <a:stretch>
                  <a:fillRect l="-6250" t="0" r="-6250" b="0"/>
                </a:stretch>
              </a:blipFill>
            </p:spPr>
          </p:sp>
        </p:grpSp>
        <p:sp>
          <p:nvSpPr>
            <p:cNvPr name="TextBox 23" id="23"/>
            <p:cNvSpPr txBox="true"/>
            <p:nvPr/>
          </p:nvSpPr>
          <p:spPr>
            <a:xfrm rot="0">
              <a:off x="1603844" y="-9525"/>
              <a:ext cx="4379190" cy="626103"/>
            </a:xfrm>
            <a:prstGeom prst="rect">
              <a:avLst/>
            </a:prstGeom>
          </p:spPr>
          <p:txBody>
            <a:bodyPr anchor="t" rtlCol="false" tIns="0" lIns="0" bIns="0" rIns="0">
              <a:spAutoFit/>
            </a:bodyPr>
            <a:lstStyle/>
            <a:p>
              <a:pPr algn="l">
                <a:lnSpc>
                  <a:spcPts val="3840"/>
                </a:lnSpc>
              </a:pPr>
              <a:r>
                <a:rPr lang="en-US" sz="3097" i="true">
                  <a:solidFill>
                    <a:srgbClr val="55AF47"/>
                  </a:solidFill>
                  <a:latin typeface="Open Sans Extra Bold Italics"/>
                  <a:ea typeface="Open Sans Extra Bold Italics"/>
                  <a:cs typeface="Open Sans Extra Bold Italics"/>
                  <a:sym typeface="Open Sans Extra Bold Italics"/>
                </a:rPr>
                <a:t>Main Problem</a:t>
              </a:r>
            </a:p>
          </p:txBody>
        </p:sp>
        <p:sp>
          <p:nvSpPr>
            <p:cNvPr name="TextBox 24" id="24"/>
            <p:cNvSpPr txBox="true"/>
            <p:nvPr/>
          </p:nvSpPr>
          <p:spPr>
            <a:xfrm rot="0">
              <a:off x="1603844" y="578478"/>
              <a:ext cx="4699591" cy="2443480"/>
            </a:xfrm>
            <a:prstGeom prst="rect">
              <a:avLst/>
            </a:prstGeom>
          </p:spPr>
          <p:txBody>
            <a:bodyPr anchor="t" rtlCol="false" tIns="0" lIns="0" bIns="0" rIns="0">
              <a:spAutoFit/>
            </a:bodyPr>
            <a:lstStyle/>
            <a:p>
              <a:pPr algn="l">
                <a:lnSpc>
                  <a:spcPts val="2940"/>
                </a:lnSpc>
              </a:pPr>
              <a:r>
                <a:rPr lang="en-US" sz="2100">
                  <a:solidFill>
                    <a:srgbClr val="FFFFFF"/>
                  </a:solidFill>
                  <a:latin typeface="Open Sans"/>
                  <a:ea typeface="Open Sans"/>
                  <a:cs typeface="Open Sans"/>
                  <a:sym typeface="Open Sans"/>
                </a:rPr>
                <a:t>Many people struggle with maintaining proper exercise form without professional guidance, which leads to poor results</a:t>
              </a:r>
            </a:p>
          </p:txBody>
        </p:sp>
      </p:grpSp>
      <p:grpSp>
        <p:nvGrpSpPr>
          <p:cNvPr name="Group 25" id="25"/>
          <p:cNvGrpSpPr/>
          <p:nvPr/>
        </p:nvGrpSpPr>
        <p:grpSpPr>
          <a:xfrm rot="0">
            <a:off x="6700466" y="5952512"/>
            <a:ext cx="4486985" cy="3365239"/>
            <a:chOff x="0" y="0"/>
            <a:chExt cx="812800" cy="609600"/>
          </a:xfrm>
        </p:grpSpPr>
        <p:sp>
          <p:nvSpPr>
            <p:cNvPr name="Freeform 26" id="26"/>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5"/>
              <a:stretch>
                <a:fillRect l="0" t="0" r="-12570" b="0"/>
              </a:stretch>
            </a:blipFill>
          </p:spPr>
        </p:sp>
      </p:grpSp>
      <p:sp>
        <p:nvSpPr>
          <p:cNvPr name="TextBox 27" id="27"/>
          <p:cNvSpPr txBox="true"/>
          <p:nvPr/>
        </p:nvSpPr>
        <p:spPr>
          <a:xfrm rot="0">
            <a:off x="7798269" y="3394507"/>
            <a:ext cx="3284392" cy="471958"/>
          </a:xfrm>
          <a:prstGeom prst="rect">
            <a:avLst/>
          </a:prstGeom>
        </p:spPr>
        <p:txBody>
          <a:bodyPr anchor="t" rtlCol="false" tIns="0" lIns="0" bIns="0" rIns="0">
            <a:spAutoFit/>
          </a:bodyPr>
          <a:lstStyle/>
          <a:p>
            <a:pPr algn="l">
              <a:lnSpc>
                <a:spcPts val="3840"/>
              </a:lnSpc>
            </a:pPr>
            <a:r>
              <a:rPr lang="en-US" sz="3097" i="true">
                <a:solidFill>
                  <a:srgbClr val="55AF47"/>
                </a:solidFill>
                <a:latin typeface="Open Sans Extra Bold Italics"/>
                <a:ea typeface="Open Sans Extra Bold Italics"/>
                <a:cs typeface="Open Sans Extra Bold Italics"/>
                <a:sym typeface="Open Sans Extra Bold Italics"/>
              </a:rPr>
              <a:t>The Gap</a:t>
            </a:r>
          </a:p>
        </p:txBody>
      </p:sp>
      <p:sp>
        <p:nvSpPr>
          <p:cNvPr name="TextBox 28" id="28"/>
          <p:cNvSpPr txBox="true"/>
          <p:nvPr/>
        </p:nvSpPr>
        <p:spPr>
          <a:xfrm rot="0">
            <a:off x="7798269" y="3828365"/>
            <a:ext cx="3524693" cy="1470660"/>
          </a:xfrm>
          <a:prstGeom prst="rect">
            <a:avLst/>
          </a:prstGeom>
        </p:spPr>
        <p:txBody>
          <a:bodyPr anchor="t" rtlCol="false" tIns="0" lIns="0" bIns="0" rIns="0">
            <a:spAutoFit/>
          </a:bodyPr>
          <a:lstStyle/>
          <a:p>
            <a:pPr algn="l">
              <a:lnSpc>
                <a:spcPts val="2940"/>
              </a:lnSpc>
            </a:pPr>
            <a:r>
              <a:rPr lang="en-US" sz="2100">
                <a:solidFill>
                  <a:srgbClr val="FFFFFF"/>
                </a:solidFill>
                <a:latin typeface="Open Sans"/>
                <a:ea typeface="Open Sans"/>
                <a:cs typeface="Open Sans"/>
                <a:sym typeface="Open Sans"/>
              </a:rPr>
              <a:t>Personal trainers are effective but can be expensive and not accessible to everyone.</a:t>
            </a:r>
          </a:p>
        </p:txBody>
      </p:sp>
      <p:grpSp>
        <p:nvGrpSpPr>
          <p:cNvPr name="Group 29" id="29"/>
          <p:cNvGrpSpPr/>
          <p:nvPr/>
        </p:nvGrpSpPr>
        <p:grpSpPr>
          <a:xfrm rot="0">
            <a:off x="11573126" y="5952512"/>
            <a:ext cx="4486985" cy="3365239"/>
            <a:chOff x="0" y="0"/>
            <a:chExt cx="812800" cy="609600"/>
          </a:xfrm>
        </p:grpSpPr>
        <p:sp>
          <p:nvSpPr>
            <p:cNvPr name="Freeform 30" id="30"/>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6"/>
              <a:stretch>
                <a:fillRect l="0" t="0" r="-12570" b="0"/>
              </a:stretch>
            </a:blipFill>
          </p:spPr>
        </p:sp>
      </p:grpSp>
      <p:sp>
        <p:nvSpPr>
          <p:cNvPr name="TextBox 31" id="31"/>
          <p:cNvSpPr txBox="true"/>
          <p:nvPr/>
        </p:nvSpPr>
        <p:spPr>
          <a:xfrm rot="0">
            <a:off x="12670929" y="3376378"/>
            <a:ext cx="3638370" cy="471958"/>
          </a:xfrm>
          <a:prstGeom prst="rect">
            <a:avLst/>
          </a:prstGeom>
        </p:spPr>
        <p:txBody>
          <a:bodyPr anchor="t" rtlCol="false" tIns="0" lIns="0" bIns="0" rIns="0">
            <a:spAutoFit/>
          </a:bodyPr>
          <a:lstStyle/>
          <a:p>
            <a:pPr algn="l">
              <a:lnSpc>
                <a:spcPts val="3840"/>
              </a:lnSpc>
            </a:pPr>
            <a:r>
              <a:rPr lang="en-US" sz="3097" i="true">
                <a:solidFill>
                  <a:srgbClr val="55AF47"/>
                </a:solidFill>
                <a:latin typeface="Open Sans Extra Bold Italics"/>
                <a:ea typeface="Open Sans Extra Bold Italics"/>
                <a:cs typeface="Open Sans Extra Bold Italics"/>
                <a:sym typeface="Open Sans Extra Bold Italics"/>
              </a:rPr>
              <a:t>Why It Matters</a:t>
            </a:r>
          </a:p>
        </p:txBody>
      </p:sp>
      <p:sp>
        <p:nvSpPr>
          <p:cNvPr name="TextBox 32" id="32"/>
          <p:cNvSpPr txBox="true"/>
          <p:nvPr/>
        </p:nvSpPr>
        <p:spPr>
          <a:xfrm rot="0">
            <a:off x="12670929" y="3810237"/>
            <a:ext cx="3524693" cy="1099185"/>
          </a:xfrm>
          <a:prstGeom prst="rect">
            <a:avLst/>
          </a:prstGeom>
        </p:spPr>
        <p:txBody>
          <a:bodyPr anchor="t" rtlCol="false" tIns="0" lIns="0" bIns="0" rIns="0">
            <a:spAutoFit/>
          </a:bodyPr>
          <a:lstStyle/>
          <a:p>
            <a:pPr algn="l">
              <a:lnSpc>
                <a:spcPts val="2940"/>
              </a:lnSpc>
            </a:pPr>
            <a:r>
              <a:rPr lang="en-US" sz="2100">
                <a:solidFill>
                  <a:srgbClr val="FFFFFF"/>
                </a:solidFill>
                <a:latin typeface="Open Sans"/>
                <a:ea typeface="Open Sans"/>
                <a:cs typeface="Open Sans"/>
                <a:sym typeface="Open Sans"/>
              </a:rPr>
              <a:t>Poor form risks injury and reduces the effectiveness of workouts.</a:t>
            </a:r>
          </a:p>
        </p:txBody>
      </p:sp>
      <p:sp>
        <p:nvSpPr>
          <p:cNvPr name="TextBox 33" id="33"/>
          <p:cNvSpPr txBox="true"/>
          <p:nvPr/>
        </p:nvSpPr>
        <p:spPr>
          <a:xfrm rot="0">
            <a:off x="4088901" y="1491170"/>
            <a:ext cx="9619034" cy="965177"/>
          </a:xfrm>
          <a:prstGeom prst="rect">
            <a:avLst/>
          </a:prstGeom>
        </p:spPr>
        <p:txBody>
          <a:bodyPr anchor="t" rtlCol="false" tIns="0" lIns="0" bIns="0" rIns="0">
            <a:spAutoFit/>
          </a:bodyPr>
          <a:lstStyle/>
          <a:p>
            <a:pPr algn="ctr" marL="0" indent="0" lvl="0">
              <a:lnSpc>
                <a:spcPts val="6973"/>
              </a:lnSpc>
              <a:spcBef>
                <a:spcPct val="0"/>
              </a:spcBef>
            </a:pPr>
            <a:r>
              <a:rPr lang="en-US" b="true" sz="6456" spc="-316">
                <a:solidFill>
                  <a:srgbClr val="FFFFFF"/>
                </a:solidFill>
                <a:latin typeface="Poppins Bold"/>
                <a:ea typeface="Poppins Bold"/>
                <a:cs typeface="Poppins Bold"/>
                <a:sym typeface="Poppins Bold"/>
              </a:rPr>
              <a:t>Problem Statement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83201" y="5092743"/>
            <a:ext cx="10287000" cy="102870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5792002">
            <a:off x="-427744" y="2633461"/>
            <a:ext cx="1382292" cy="13822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6389694" y="950168"/>
            <a:ext cx="1103776" cy="761361"/>
            <a:chOff x="0" y="0"/>
            <a:chExt cx="330731" cy="228132"/>
          </a:xfrm>
        </p:grpSpPr>
        <p:sp>
          <p:nvSpPr>
            <p:cNvPr name="Freeform 10" id="10"/>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11" id="11"/>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3395755">
            <a:off x="17261527" y="6984085"/>
            <a:ext cx="1382292" cy="13822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6942900" y="4382651"/>
            <a:ext cx="4402200" cy="4427408"/>
            <a:chOff x="0" y="0"/>
            <a:chExt cx="1159427" cy="1166066"/>
          </a:xfrm>
        </p:grpSpPr>
        <p:sp>
          <p:nvSpPr>
            <p:cNvPr name="Freeform 16" id="16"/>
            <p:cNvSpPr/>
            <p:nvPr/>
          </p:nvSpPr>
          <p:spPr>
            <a:xfrm flipH="false" flipV="false" rot="0">
              <a:off x="0" y="0"/>
              <a:ext cx="1159427" cy="1166066"/>
            </a:xfrm>
            <a:custGeom>
              <a:avLst/>
              <a:gdLst/>
              <a:ahLst/>
              <a:cxnLst/>
              <a:rect r="r" b="b" t="t" l="l"/>
              <a:pathLst>
                <a:path h="1166066" w="1159427">
                  <a:moveTo>
                    <a:pt x="72105" y="0"/>
                  </a:moveTo>
                  <a:lnTo>
                    <a:pt x="1087323" y="0"/>
                  </a:lnTo>
                  <a:cubicBezTo>
                    <a:pt x="1127145" y="0"/>
                    <a:pt x="1159427" y="32282"/>
                    <a:pt x="1159427" y="72105"/>
                  </a:cubicBezTo>
                  <a:lnTo>
                    <a:pt x="1159427" y="1093962"/>
                  </a:lnTo>
                  <a:cubicBezTo>
                    <a:pt x="1159427" y="1133784"/>
                    <a:pt x="1127145" y="1166066"/>
                    <a:pt x="1087323" y="1166066"/>
                  </a:cubicBezTo>
                  <a:lnTo>
                    <a:pt x="72105" y="1166066"/>
                  </a:lnTo>
                  <a:cubicBezTo>
                    <a:pt x="52981" y="1166066"/>
                    <a:pt x="34641" y="1158470"/>
                    <a:pt x="21119" y="1144947"/>
                  </a:cubicBezTo>
                  <a:cubicBezTo>
                    <a:pt x="7597" y="1131425"/>
                    <a:pt x="0" y="1113085"/>
                    <a:pt x="0" y="1093962"/>
                  </a:cubicBezTo>
                  <a:lnTo>
                    <a:pt x="0" y="72105"/>
                  </a:lnTo>
                  <a:cubicBezTo>
                    <a:pt x="0" y="32282"/>
                    <a:pt x="32282" y="0"/>
                    <a:pt x="72105" y="0"/>
                  </a:cubicBezTo>
                  <a:close/>
                </a:path>
              </a:pathLst>
            </a:custGeom>
            <a:solidFill>
              <a:srgbClr val="3C03AD"/>
            </a:solidFill>
          </p:spPr>
        </p:sp>
        <p:sp>
          <p:nvSpPr>
            <p:cNvPr name="TextBox 17" id="17"/>
            <p:cNvSpPr txBox="true"/>
            <p:nvPr/>
          </p:nvSpPr>
          <p:spPr>
            <a:xfrm>
              <a:off x="0" y="-57150"/>
              <a:ext cx="1159427" cy="1223216"/>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19" id="19"/>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17</a:t>
            </a:r>
          </a:p>
        </p:txBody>
      </p:sp>
      <p:sp>
        <p:nvSpPr>
          <p:cNvPr name="TextBox 20" id="20"/>
          <p:cNvSpPr txBox="true"/>
          <p:nvPr/>
        </p:nvSpPr>
        <p:spPr>
          <a:xfrm rot="0">
            <a:off x="4334483" y="1881843"/>
            <a:ext cx="9619034" cy="965177"/>
          </a:xfrm>
          <a:prstGeom prst="rect">
            <a:avLst/>
          </a:prstGeom>
        </p:spPr>
        <p:txBody>
          <a:bodyPr anchor="t" rtlCol="false" tIns="0" lIns="0" bIns="0" rIns="0">
            <a:spAutoFit/>
          </a:bodyPr>
          <a:lstStyle/>
          <a:p>
            <a:pPr algn="ctr" marL="0" indent="0" lvl="0">
              <a:lnSpc>
                <a:spcPts val="6973"/>
              </a:lnSpc>
              <a:spcBef>
                <a:spcPct val="0"/>
              </a:spcBef>
            </a:pPr>
            <a:r>
              <a:rPr lang="en-US" b="true" sz="6456" spc="-316">
                <a:solidFill>
                  <a:srgbClr val="FFFFFF"/>
                </a:solidFill>
                <a:latin typeface="Poppins Bold"/>
                <a:ea typeface="Poppins Bold"/>
                <a:cs typeface="Poppins Bold"/>
                <a:sym typeface="Poppins Bold"/>
              </a:rPr>
              <a:t>Business Model</a:t>
            </a:r>
          </a:p>
        </p:txBody>
      </p:sp>
      <p:grpSp>
        <p:nvGrpSpPr>
          <p:cNvPr name="Group 21" id="21"/>
          <p:cNvGrpSpPr/>
          <p:nvPr/>
        </p:nvGrpSpPr>
        <p:grpSpPr>
          <a:xfrm rot="0">
            <a:off x="1827514" y="4382651"/>
            <a:ext cx="4402200" cy="4427408"/>
            <a:chOff x="0" y="0"/>
            <a:chExt cx="1159427" cy="1166066"/>
          </a:xfrm>
        </p:grpSpPr>
        <p:sp>
          <p:nvSpPr>
            <p:cNvPr name="Freeform 22" id="22"/>
            <p:cNvSpPr/>
            <p:nvPr/>
          </p:nvSpPr>
          <p:spPr>
            <a:xfrm flipH="false" flipV="false" rot="0">
              <a:off x="0" y="0"/>
              <a:ext cx="1159427" cy="1166066"/>
            </a:xfrm>
            <a:custGeom>
              <a:avLst/>
              <a:gdLst/>
              <a:ahLst/>
              <a:cxnLst/>
              <a:rect r="r" b="b" t="t" l="l"/>
              <a:pathLst>
                <a:path h="1166066" w="1159427">
                  <a:moveTo>
                    <a:pt x="72105" y="0"/>
                  </a:moveTo>
                  <a:lnTo>
                    <a:pt x="1087323" y="0"/>
                  </a:lnTo>
                  <a:cubicBezTo>
                    <a:pt x="1127145" y="0"/>
                    <a:pt x="1159427" y="32282"/>
                    <a:pt x="1159427" y="72105"/>
                  </a:cubicBezTo>
                  <a:lnTo>
                    <a:pt x="1159427" y="1093962"/>
                  </a:lnTo>
                  <a:cubicBezTo>
                    <a:pt x="1159427" y="1133784"/>
                    <a:pt x="1127145" y="1166066"/>
                    <a:pt x="1087323" y="1166066"/>
                  </a:cubicBezTo>
                  <a:lnTo>
                    <a:pt x="72105" y="1166066"/>
                  </a:lnTo>
                  <a:cubicBezTo>
                    <a:pt x="52981" y="1166066"/>
                    <a:pt x="34641" y="1158470"/>
                    <a:pt x="21119" y="1144947"/>
                  </a:cubicBezTo>
                  <a:cubicBezTo>
                    <a:pt x="7597" y="1131425"/>
                    <a:pt x="0" y="1113085"/>
                    <a:pt x="0" y="1093962"/>
                  </a:cubicBezTo>
                  <a:lnTo>
                    <a:pt x="0" y="72105"/>
                  </a:lnTo>
                  <a:cubicBezTo>
                    <a:pt x="0" y="32282"/>
                    <a:pt x="32282" y="0"/>
                    <a:pt x="72105" y="0"/>
                  </a:cubicBezTo>
                  <a:close/>
                </a:path>
              </a:pathLst>
            </a:custGeom>
            <a:solidFill>
              <a:srgbClr val="FFFFFF"/>
            </a:solidFill>
          </p:spPr>
        </p:sp>
        <p:sp>
          <p:nvSpPr>
            <p:cNvPr name="TextBox 23" id="23"/>
            <p:cNvSpPr txBox="true"/>
            <p:nvPr/>
          </p:nvSpPr>
          <p:spPr>
            <a:xfrm>
              <a:off x="0" y="-57150"/>
              <a:ext cx="1159427" cy="1223216"/>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1836936" y="5514028"/>
            <a:ext cx="4258239" cy="2784475"/>
          </a:xfrm>
          <a:prstGeom prst="rect">
            <a:avLst/>
          </a:prstGeom>
        </p:spPr>
        <p:txBody>
          <a:bodyPr anchor="t" rtlCol="false" tIns="0" lIns="0" bIns="0" rIns="0">
            <a:spAutoFit/>
          </a:bodyPr>
          <a:lstStyle/>
          <a:p>
            <a:pPr algn="ctr" marL="474979" indent="-237490" lvl="1">
              <a:lnSpc>
                <a:spcPts val="3739"/>
              </a:lnSpc>
              <a:buFont typeface="Arial"/>
              <a:buChar char="•"/>
            </a:pPr>
            <a:r>
              <a:rPr lang="en-US" sz="2199">
                <a:solidFill>
                  <a:srgbClr val="000000">
                    <a:alpha val="69804"/>
                  </a:srgbClr>
                </a:solidFill>
                <a:latin typeface="Poppins"/>
                <a:ea typeface="Poppins"/>
                <a:cs typeface="Poppins"/>
                <a:sym typeface="Poppins"/>
              </a:rPr>
              <a:t>F</a:t>
            </a:r>
            <a:r>
              <a:rPr lang="en-US" sz="2199">
                <a:solidFill>
                  <a:srgbClr val="000000">
                    <a:alpha val="69804"/>
                  </a:srgbClr>
                </a:solidFill>
                <a:latin typeface="Poppins"/>
                <a:ea typeface="Poppins"/>
                <a:cs typeface="Poppins"/>
                <a:sym typeface="Poppins"/>
              </a:rPr>
              <a:t>reemium model: Basic access free; premium = AI feedback + custom plans</a:t>
            </a:r>
          </a:p>
          <a:p>
            <a:pPr algn="ctr" marL="474979" indent="-237490" lvl="1">
              <a:lnSpc>
                <a:spcPts val="3739"/>
              </a:lnSpc>
              <a:buFont typeface="Arial"/>
              <a:buChar char="•"/>
            </a:pPr>
            <a:r>
              <a:rPr lang="en-US" sz="2199">
                <a:solidFill>
                  <a:srgbClr val="000000">
                    <a:alpha val="69804"/>
                  </a:srgbClr>
                </a:solidFill>
                <a:latin typeface="Poppins"/>
                <a:ea typeface="Poppins"/>
                <a:cs typeface="Poppins"/>
                <a:sym typeface="Poppins"/>
              </a:rPr>
              <a:t>Gym integrations via B2B deals</a:t>
            </a:r>
          </a:p>
          <a:p>
            <a:pPr algn="ctr">
              <a:lnSpc>
                <a:spcPts val="3739"/>
              </a:lnSpc>
            </a:pPr>
          </a:p>
        </p:txBody>
      </p:sp>
      <p:sp>
        <p:nvSpPr>
          <p:cNvPr name="TextBox 25" id="25"/>
          <p:cNvSpPr txBox="true"/>
          <p:nvPr/>
        </p:nvSpPr>
        <p:spPr>
          <a:xfrm rot="0">
            <a:off x="2640266" y="4581568"/>
            <a:ext cx="2776696" cy="609601"/>
          </a:xfrm>
          <a:prstGeom prst="rect">
            <a:avLst/>
          </a:prstGeom>
        </p:spPr>
        <p:txBody>
          <a:bodyPr anchor="t" rtlCol="false" tIns="0" lIns="0" bIns="0" rIns="0">
            <a:spAutoFit/>
          </a:bodyPr>
          <a:lstStyle/>
          <a:p>
            <a:pPr algn="ctr" marL="0" indent="0" lvl="0">
              <a:lnSpc>
                <a:spcPts val="5099"/>
              </a:lnSpc>
              <a:spcBef>
                <a:spcPct val="0"/>
              </a:spcBef>
            </a:pPr>
            <a:r>
              <a:rPr lang="en-US" b="true" sz="2999">
                <a:solidFill>
                  <a:srgbClr val="2C0084"/>
                </a:solidFill>
                <a:latin typeface="Poppins Bold"/>
                <a:ea typeface="Poppins Bold"/>
                <a:cs typeface="Poppins Bold"/>
                <a:sym typeface="Poppins Bold"/>
              </a:rPr>
              <a:t>Revenue:</a:t>
            </a:r>
          </a:p>
        </p:txBody>
      </p:sp>
      <p:sp>
        <p:nvSpPr>
          <p:cNvPr name="TextBox 26" id="26"/>
          <p:cNvSpPr txBox="true"/>
          <p:nvPr/>
        </p:nvSpPr>
        <p:spPr>
          <a:xfrm rot="0">
            <a:off x="6942900" y="5514028"/>
            <a:ext cx="4258239" cy="2317750"/>
          </a:xfrm>
          <a:prstGeom prst="rect">
            <a:avLst/>
          </a:prstGeom>
        </p:spPr>
        <p:txBody>
          <a:bodyPr anchor="t" rtlCol="false" tIns="0" lIns="0" bIns="0" rIns="0">
            <a:spAutoFit/>
          </a:bodyPr>
          <a:lstStyle/>
          <a:p>
            <a:pPr algn="ctr" marL="474979" indent="-237490" lvl="1">
              <a:lnSpc>
                <a:spcPts val="3739"/>
              </a:lnSpc>
              <a:buFont typeface="Arial"/>
              <a:buChar char="•"/>
            </a:pPr>
            <a:r>
              <a:rPr lang="en-US" sz="2199">
                <a:solidFill>
                  <a:srgbClr val="FFFFFF">
                    <a:alpha val="69804"/>
                  </a:srgbClr>
                </a:solidFill>
                <a:latin typeface="Poppins"/>
                <a:ea typeface="Poppins"/>
                <a:cs typeface="Poppins"/>
                <a:sym typeface="Poppins"/>
              </a:rPr>
              <a:t>Monthly subscription for users ($9.99)</a:t>
            </a:r>
          </a:p>
          <a:p>
            <a:pPr algn="ctr" marL="474979" indent="-237490" lvl="1">
              <a:lnSpc>
                <a:spcPts val="3739"/>
              </a:lnSpc>
              <a:buFont typeface="Arial"/>
              <a:buChar char="•"/>
            </a:pPr>
            <a:r>
              <a:rPr lang="en-US" sz="2199">
                <a:solidFill>
                  <a:srgbClr val="FFFFFF">
                    <a:alpha val="69804"/>
                  </a:srgbClr>
                </a:solidFill>
                <a:latin typeface="Poppins"/>
                <a:ea typeface="Poppins"/>
                <a:cs typeface="Poppins"/>
                <a:sym typeface="Poppins"/>
              </a:rPr>
              <a:t>Licensing for gyms (custom tiers)</a:t>
            </a:r>
          </a:p>
          <a:p>
            <a:pPr algn="ctr">
              <a:lnSpc>
                <a:spcPts val="3739"/>
              </a:lnSpc>
            </a:pPr>
          </a:p>
        </p:txBody>
      </p:sp>
      <p:sp>
        <p:nvSpPr>
          <p:cNvPr name="TextBox 27" id="27"/>
          <p:cNvSpPr txBox="true"/>
          <p:nvPr/>
        </p:nvSpPr>
        <p:spPr>
          <a:xfrm rot="0">
            <a:off x="7322274" y="4581568"/>
            <a:ext cx="3644641" cy="609601"/>
          </a:xfrm>
          <a:prstGeom prst="rect">
            <a:avLst/>
          </a:prstGeom>
        </p:spPr>
        <p:txBody>
          <a:bodyPr anchor="t" rtlCol="false" tIns="0" lIns="0" bIns="0" rIns="0">
            <a:spAutoFit/>
          </a:bodyPr>
          <a:lstStyle/>
          <a:p>
            <a:pPr algn="ctr" marL="0" indent="0" lvl="0">
              <a:lnSpc>
                <a:spcPts val="5099"/>
              </a:lnSpc>
              <a:spcBef>
                <a:spcPct val="0"/>
              </a:spcBef>
            </a:pPr>
            <a:r>
              <a:rPr lang="en-US" b="true" sz="2999">
                <a:solidFill>
                  <a:srgbClr val="FFFFFF"/>
                </a:solidFill>
                <a:latin typeface="Poppins Bold"/>
                <a:ea typeface="Poppins Bold"/>
                <a:cs typeface="Poppins Bold"/>
                <a:sym typeface="Poppins Bold"/>
              </a:rPr>
              <a:t>Pricing Strategy:</a:t>
            </a:r>
          </a:p>
        </p:txBody>
      </p:sp>
      <p:grpSp>
        <p:nvGrpSpPr>
          <p:cNvPr name="Group 28" id="28"/>
          <p:cNvGrpSpPr/>
          <p:nvPr/>
        </p:nvGrpSpPr>
        <p:grpSpPr>
          <a:xfrm rot="0">
            <a:off x="12059475" y="4382651"/>
            <a:ext cx="4402200" cy="4427408"/>
            <a:chOff x="0" y="0"/>
            <a:chExt cx="1159427" cy="1166066"/>
          </a:xfrm>
        </p:grpSpPr>
        <p:sp>
          <p:nvSpPr>
            <p:cNvPr name="Freeform 29" id="29"/>
            <p:cNvSpPr/>
            <p:nvPr/>
          </p:nvSpPr>
          <p:spPr>
            <a:xfrm flipH="false" flipV="false" rot="0">
              <a:off x="0" y="0"/>
              <a:ext cx="1159427" cy="1166066"/>
            </a:xfrm>
            <a:custGeom>
              <a:avLst/>
              <a:gdLst/>
              <a:ahLst/>
              <a:cxnLst/>
              <a:rect r="r" b="b" t="t" l="l"/>
              <a:pathLst>
                <a:path h="1166066" w="1159427">
                  <a:moveTo>
                    <a:pt x="72105" y="0"/>
                  </a:moveTo>
                  <a:lnTo>
                    <a:pt x="1087323" y="0"/>
                  </a:lnTo>
                  <a:cubicBezTo>
                    <a:pt x="1127145" y="0"/>
                    <a:pt x="1159427" y="32282"/>
                    <a:pt x="1159427" y="72105"/>
                  </a:cubicBezTo>
                  <a:lnTo>
                    <a:pt x="1159427" y="1093962"/>
                  </a:lnTo>
                  <a:cubicBezTo>
                    <a:pt x="1159427" y="1133784"/>
                    <a:pt x="1127145" y="1166066"/>
                    <a:pt x="1087323" y="1166066"/>
                  </a:cubicBezTo>
                  <a:lnTo>
                    <a:pt x="72105" y="1166066"/>
                  </a:lnTo>
                  <a:cubicBezTo>
                    <a:pt x="52981" y="1166066"/>
                    <a:pt x="34641" y="1158470"/>
                    <a:pt x="21119" y="1144947"/>
                  </a:cubicBezTo>
                  <a:cubicBezTo>
                    <a:pt x="7597" y="1131425"/>
                    <a:pt x="0" y="1113085"/>
                    <a:pt x="0" y="1093962"/>
                  </a:cubicBezTo>
                  <a:lnTo>
                    <a:pt x="0" y="72105"/>
                  </a:lnTo>
                  <a:cubicBezTo>
                    <a:pt x="0" y="32282"/>
                    <a:pt x="32282" y="0"/>
                    <a:pt x="72105" y="0"/>
                  </a:cubicBezTo>
                  <a:close/>
                </a:path>
              </a:pathLst>
            </a:custGeom>
            <a:solidFill>
              <a:srgbClr val="3C03AD"/>
            </a:solidFill>
            <a:ln cap="rnd">
              <a:noFill/>
              <a:prstDash val="solid"/>
              <a:round/>
            </a:ln>
          </p:spPr>
        </p:sp>
        <p:sp>
          <p:nvSpPr>
            <p:cNvPr name="TextBox 30" id="30"/>
            <p:cNvSpPr txBox="true"/>
            <p:nvPr/>
          </p:nvSpPr>
          <p:spPr>
            <a:xfrm>
              <a:off x="0" y="-57150"/>
              <a:ext cx="1159427" cy="1223216"/>
            </a:xfrm>
            <a:prstGeom prst="rect">
              <a:avLst/>
            </a:prstGeom>
          </p:spPr>
          <p:txBody>
            <a:bodyPr anchor="ctr" rtlCol="false" tIns="50800" lIns="50800" bIns="50800" rIns="50800"/>
            <a:lstStyle/>
            <a:p>
              <a:pPr algn="ctr" marL="0" indent="0" lvl="0">
                <a:lnSpc>
                  <a:spcPts val="2799"/>
                </a:lnSpc>
                <a:spcBef>
                  <a:spcPct val="0"/>
                </a:spcBef>
              </a:pPr>
            </a:p>
          </p:txBody>
        </p:sp>
      </p:grpSp>
      <p:sp>
        <p:nvSpPr>
          <p:cNvPr name="TextBox 31" id="31"/>
          <p:cNvSpPr txBox="true"/>
          <p:nvPr/>
        </p:nvSpPr>
        <p:spPr>
          <a:xfrm rot="0">
            <a:off x="12203436" y="5523553"/>
            <a:ext cx="4258239" cy="876300"/>
          </a:xfrm>
          <a:prstGeom prst="rect">
            <a:avLst/>
          </a:prstGeom>
        </p:spPr>
        <p:txBody>
          <a:bodyPr anchor="t" rtlCol="false" tIns="0" lIns="0" bIns="0" rIns="0">
            <a:spAutoFit/>
          </a:bodyPr>
          <a:lstStyle/>
          <a:p>
            <a:pPr algn="ctr">
              <a:lnSpc>
                <a:spcPts val="3569"/>
              </a:lnSpc>
            </a:pPr>
            <a:r>
              <a:rPr lang="en-US" sz="2100">
                <a:solidFill>
                  <a:srgbClr val="FFFFFF">
                    <a:alpha val="69804"/>
                  </a:srgbClr>
                </a:solidFill>
                <a:latin typeface="Poppins"/>
                <a:ea typeface="Poppins"/>
                <a:cs typeface="Poppins"/>
                <a:sym typeface="Poppins"/>
              </a:rPr>
              <a:t>Expand to Android, VR, corporate fitness</a:t>
            </a:r>
          </a:p>
        </p:txBody>
      </p:sp>
      <p:sp>
        <p:nvSpPr>
          <p:cNvPr name="TextBox 32" id="32"/>
          <p:cNvSpPr txBox="true"/>
          <p:nvPr/>
        </p:nvSpPr>
        <p:spPr>
          <a:xfrm rot="0">
            <a:off x="12383794" y="4581568"/>
            <a:ext cx="3753562" cy="609601"/>
          </a:xfrm>
          <a:prstGeom prst="rect">
            <a:avLst/>
          </a:prstGeom>
        </p:spPr>
        <p:txBody>
          <a:bodyPr anchor="t" rtlCol="false" tIns="0" lIns="0" bIns="0" rIns="0">
            <a:spAutoFit/>
          </a:bodyPr>
          <a:lstStyle/>
          <a:p>
            <a:pPr algn="ctr" marL="0" indent="0" lvl="0">
              <a:lnSpc>
                <a:spcPts val="5099"/>
              </a:lnSpc>
              <a:spcBef>
                <a:spcPct val="0"/>
              </a:spcBef>
            </a:pPr>
            <a:r>
              <a:rPr lang="en-US" b="true" sz="2999">
                <a:solidFill>
                  <a:srgbClr val="FFFFFF"/>
                </a:solidFill>
                <a:latin typeface="Poppins Bold"/>
                <a:ea typeface="Poppins Bold"/>
                <a:cs typeface="Poppins Bold"/>
                <a:sym typeface="Poppins Bold"/>
              </a:rPr>
              <a:t>Scalability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83201" y="5092743"/>
            <a:ext cx="10287000" cy="102870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1827514" y="4382651"/>
            <a:ext cx="4402200" cy="4427408"/>
            <a:chOff x="0" y="0"/>
            <a:chExt cx="1159427" cy="1166066"/>
          </a:xfrm>
        </p:grpSpPr>
        <p:sp>
          <p:nvSpPr>
            <p:cNvPr name="Freeform 7" id="7"/>
            <p:cNvSpPr/>
            <p:nvPr/>
          </p:nvSpPr>
          <p:spPr>
            <a:xfrm flipH="false" flipV="false" rot="0">
              <a:off x="0" y="0"/>
              <a:ext cx="1159427" cy="1166066"/>
            </a:xfrm>
            <a:custGeom>
              <a:avLst/>
              <a:gdLst/>
              <a:ahLst/>
              <a:cxnLst/>
              <a:rect r="r" b="b" t="t" l="l"/>
              <a:pathLst>
                <a:path h="1166066" w="1159427">
                  <a:moveTo>
                    <a:pt x="72105" y="0"/>
                  </a:moveTo>
                  <a:lnTo>
                    <a:pt x="1087323" y="0"/>
                  </a:lnTo>
                  <a:cubicBezTo>
                    <a:pt x="1127145" y="0"/>
                    <a:pt x="1159427" y="32282"/>
                    <a:pt x="1159427" y="72105"/>
                  </a:cubicBezTo>
                  <a:lnTo>
                    <a:pt x="1159427" y="1093962"/>
                  </a:lnTo>
                  <a:cubicBezTo>
                    <a:pt x="1159427" y="1133784"/>
                    <a:pt x="1127145" y="1166066"/>
                    <a:pt x="1087323" y="1166066"/>
                  </a:cubicBezTo>
                  <a:lnTo>
                    <a:pt x="72105" y="1166066"/>
                  </a:lnTo>
                  <a:cubicBezTo>
                    <a:pt x="52981" y="1166066"/>
                    <a:pt x="34641" y="1158470"/>
                    <a:pt x="21119" y="1144947"/>
                  </a:cubicBezTo>
                  <a:cubicBezTo>
                    <a:pt x="7597" y="1131425"/>
                    <a:pt x="0" y="1113085"/>
                    <a:pt x="0" y="1093962"/>
                  </a:cubicBezTo>
                  <a:lnTo>
                    <a:pt x="0" y="72105"/>
                  </a:lnTo>
                  <a:cubicBezTo>
                    <a:pt x="0" y="32282"/>
                    <a:pt x="32282" y="0"/>
                    <a:pt x="72105" y="0"/>
                  </a:cubicBezTo>
                  <a:close/>
                </a:path>
              </a:pathLst>
            </a:custGeom>
            <a:solidFill>
              <a:srgbClr val="3C03AD"/>
            </a:solidFill>
          </p:spPr>
        </p:sp>
        <p:sp>
          <p:nvSpPr>
            <p:cNvPr name="TextBox 8" id="8"/>
            <p:cNvSpPr txBox="true"/>
            <p:nvPr/>
          </p:nvSpPr>
          <p:spPr>
            <a:xfrm>
              <a:off x="0" y="-57150"/>
              <a:ext cx="1159427" cy="1223216"/>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5792002">
            <a:off x="-427744" y="2633461"/>
            <a:ext cx="1382292" cy="13822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6389694" y="950168"/>
            <a:ext cx="1103776" cy="761361"/>
            <a:chOff x="0" y="0"/>
            <a:chExt cx="330731" cy="228132"/>
          </a:xfrm>
        </p:grpSpPr>
        <p:sp>
          <p:nvSpPr>
            <p:cNvPr name="Freeform 13" id="13"/>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14" id="14"/>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3395755">
            <a:off x="17261527" y="6984085"/>
            <a:ext cx="1382292" cy="138229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19" id="19"/>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17</a:t>
            </a:r>
          </a:p>
        </p:txBody>
      </p:sp>
      <p:grpSp>
        <p:nvGrpSpPr>
          <p:cNvPr name="Group 20" id="20"/>
          <p:cNvGrpSpPr/>
          <p:nvPr/>
        </p:nvGrpSpPr>
        <p:grpSpPr>
          <a:xfrm rot="0">
            <a:off x="6942900" y="4382651"/>
            <a:ext cx="4402200" cy="4427408"/>
            <a:chOff x="0" y="0"/>
            <a:chExt cx="1159427" cy="1166066"/>
          </a:xfrm>
        </p:grpSpPr>
        <p:sp>
          <p:nvSpPr>
            <p:cNvPr name="Freeform 21" id="21"/>
            <p:cNvSpPr/>
            <p:nvPr/>
          </p:nvSpPr>
          <p:spPr>
            <a:xfrm flipH="false" flipV="false" rot="0">
              <a:off x="0" y="0"/>
              <a:ext cx="1159427" cy="1166066"/>
            </a:xfrm>
            <a:custGeom>
              <a:avLst/>
              <a:gdLst/>
              <a:ahLst/>
              <a:cxnLst/>
              <a:rect r="r" b="b" t="t" l="l"/>
              <a:pathLst>
                <a:path h="1166066" w="1159427">
                  <a:moveTo>
                    <a:pt x="72105" y="0"/>
                  </a:moveTo>
                  <a:lnTo>
                    <a:pt x="1087323" y="0"/>
                  </a:lnTo>
                  <a:cubicBezTo>
                    <a:pt x="1127145" y="0"/>
                    <a:pt x="1159427" y="32282"/>
                    <a:pt x="1159427" y="72105"/>
                  </a:cubicBezTo>
                  <a:lnTo>
                    <a:pt x="1159427" y="1093962"/>
                  </a:lnTo>
                  <a:cubicBezTo>
                    <a:pt x="1159427" y="1133784"/>
                    <a:pt x="1127145" y="1166066"/>
                    <a:pt x="1087323" y="1166066"/>
                  </a:cubicBezTo>
                  <a:lnTo>
                    <a:pt x="72105" y="1166066"/>
                  </a:lnTo>
                  <a:cubicBezTo>
                    <a:pt x="52981" y="1166066"/>
                    <a:pt x="34641" y="1158470"/>
                    <a:pt x="21119" y="1144947"/>
                  </a:cubicBezTo>
                  <a:cubicBezTo>
                    <a:pt x="7597" y="1131425"/>
                    <a:pt x="0" y="1113085"/>
                    <a:pt x="0" y="1093962"/>
                  </a:cubicBezTo>
                  <a:lnTo>
                    <a:pt x="0" y="72105"/>
                  </a:lnTo>
                  <a:cubicBezTo>
                    <a:pt x="0" y="32282"/>
                    <a:pt x="32282" y="0"/>
                    <a:pt x="72105" y="0"/>
                  </a:cubicBezTo>
                  <a:close/>
                </a:path>
              </a:pathLst>
            </a:custGeom>
            <a:solidFill>
              <a:srgbClr val="FFFFFF"/>
            </a:solidFill>
          </p:spPr>
        </p:sp>
        <p:sp>
          <p:nvSpPr>
            <p:cNvPr name="TextBox 22" id="22"/>
            <p:cNvSpPr txBox="true"/>
            <p:nvPr/>
          </p:nvSpPr>
          <p:spPr>
            <a:xfrm>
              <a:off x="0" y="-57150"/>
              <a:ext cx="1159427" cy="1223216"/>
            </a:xfrm>
            <a:prstGeom prst="rect">
              <a:avLst/>
            </a:prstGeom>
          </p:spPr>
          <p:txBody>
            <a:bodyPr anchor="ctr" rtlCol="false" tIns="50800" lIns="50800" bIns="50800" rIns="50800"/>
            <a:lstStyle/>
            <a:p>
              <a:pPr algn="ctr">
                <a:lnSpc>
                  <a:spcPts val="2799"/>
                </a:lnSpc>
              </a:pPr>
            </a:p>
          </p:txBody>
        </p:sp>
      </p:grpSp>
      <p:grpSp>
        <p:nvGrpSpPr>
          <p:cNvPr name="Group 23" id="23"/>
          <p:cNvGrpSpPr/>
          <p:nvPr/>
        </p:nvGrpSpPr>
        <p:grpSpPr>
          <a:xfrm rot="0">
            <a:off x="12059475" y="4382651"/>
            <a:ext cx="4402200" cy="4427408"/>
            <a:chOff x="0" y="0"/>
            <a:chExt cx="1159427" cy="1166066"/>
          </a:xfrm>
        </p:grpSpPr>
        <p:sp>
          <p:nvSpPr>
            <p:cNvPr name="Freeform 24" id="24"/>
            <p:cNvSpPr/>
            <p:nvPr/>
          </p:nvSpPr>
          <p:spPr>
            <a:xfrm flipH="false" flipV="false" rot="0">
              <a:off x="0" y="0"/>
              <a:ext cx="1159427" cy="1166066"/>
            </a:xfrm>
            <a:custGeom>
              <a:avLst/>
              <a:gdLst/>
              <a:ahLst/>
              <a:cxnLst/>
              <a:rect r="r" b="b" t="t" l="l"/>
              <a:pathLst>
                <a:path h="1166066" w="1159427">
                  <a:moveTo>
                    <a:pt x="72105" y="0"/>
                  </a:moveTo>
                  <a:lnTo>
                    <a:pt x="1087323" y="0"/>
                  </a:lnTo>
                  <a:cubicBezTo>
                    <a:pt x="1127145" y="0"/>
                    <a:pt x="1159427" y="32282"/>
                    <a:pt x="1159427" y="72105"/>
                  </a:cubicBezTo>
                  <a:lnTo>
                    <a:pt x="1159427" y="1093962"/>
                  </a:lnTo>
                  <a:cubicBezTo>
                    <a:pt x="1159427" y="1133784"/>
                    <a:pt x="1127145" y="1166066"/>
                    <a:pt x="1087323" y="1166066"/>
                  </a:cubicBezTo>
                  <a:lnTo>
                    <a:pt x="72105" y="1166066"/>
                  </a:lnTo>
                  <a:cubicBezTo>
                    <a:pt x="52981" y="1166066"/>
                    <a:pt x="34641" y="1158470"/>
                    <a:pt x="21119" y="1144947"/>
                  </a:cubicBezTo>
                  <a:cubicBezTo>
                    <a:pt x="7597" y="1131425"/>
                    <a:pt x="0" y="1113085"/>
                    <a:pt x="0" y="1093962"/>
                  </a:cubicBezTo>
                  <a:lnTo>
                    <a:pt x="0" y="72105"/>
                  </a:lnTo>
                  <a:cubicBezTo>
                    <a:pt x="0" y="32282"/>
                    <a:pt x="32282" y="0"/>
                    <a:pt x="72105" y="0"/>
                  </a:cubicBezTo>
                  <a:close/>
                </a:path>
              </a:pathLst>
            </a:custGeom>
            <a:solidFill>
              <a:srgbClr val="3C03AD"/>
            </a:solidFill>
            <a:ln cap="rnd">
              <a:noFill/>
              <a:prstDash val="solid"/>
              <a:round/>
            </a:ln>
          </p:spPr>
        </p:sp>
        <p:sp>
          <p:nvSpPr>
            <p:cNvPr name="TextBox 25" id="25"/>
            <p:cNvSpPr txBox="true"/>
            <p:nvPr/>
          </p:nvSpPr>
          <p:spPr>
            <a:xfrm>
              <a:off x="0" y="-57150"/>
              <a:ext cx="1159427" cy="1223216"/>
            </a:xfrm>
            <a:prstGeom prst="rect">
              <a:avLst/>
            </a:prstGeom>
          </p:spPr>
          <p:txBody>
            <a:bodyPr anchor="ctr" rtlCol="false" tIns="50800" lIns="50800" bIns="50800" rIns="50800"/>
            <a:lstStyle/>
            <a:p>
              <a:pPr algn="ctr" marL="0" indent="0" lvl="0">
                <a:lnSpc>
                  <a:spcPts val="2799"/>
                </a:lnSpc>
                <a:spcBef>
                  <a:spcPct val="0"/>
                </a:spcBef>
              </a:pPr>
            </a:p>
          </p:txBody>
        </p:sp>
      </p:grpSp>
      <p:sp>
        <p:nvSpPr>
          <p:cNvPr name="TextBox 26" id="26"/>
          <p:cNvSpPr txBox="true"/>
          <p:nvPr/>
        </p:nvSpPr>
        <p:spPr>
          <a:xfrm rot="0">
            <a:off x="1836936" y="5514028"/>
            <a:ext cx="4258239" cy="2784475"/>
          </a:xfrm>
          <a:prstGeom prst="rect">
            <a:avLst/>
          </a:prstGeom>
        </p:spPr>
        <p:txBody>
          <a:bodyPr anchor="t" rtlCol="false" tIns="0" lIns="0" bIns="0" rIns="0">
            <a:spAutoFit/>
          </a:bodyPr>
          <a:lstStyle/>
          <a:p>
            <a:pPr algn="ctr" marL="474979" indent="-237490" lvl="1">
              <a:lnSpc>
                <a:spcPts val="3739"/>
              </a:lnSpc>
              <a:buFont typeface="Arial"/>
              <a:buChar char="•"/>
            </a:pPr>
            <a:r>
              <a:rPr lang="en-US" sz="2199">
                <a:solidFill>
                  <a:srgbClr val="F8F8F6">
                    <a:alpha val="69804"/>
                  </a:srgbClr>
                </a:solidFill>
                <a:latin typeface="Poppins"/>
                <a:ea typeface="Poppins"/>
                <a:cs typeface="Poppins"/>
                <a:sym typeface="Poppins"/>
              </a:rPr>
              <a:t>Freemium model: Basic access free; premium = AI feedback + custom plans</a:t>
            </a:r>
          </a:p>
          <a:p>
            <a:pPr algn="ctr" marL="474979" indent="-237490" lvl="1">
              <a:lnSpc>
                <a:spcPts val="3739"/>
              </a:lnSpc>
              <a:buFont typeface="Arial"/>
              <a:buChar char="•"/>
            </a:pPr>
            <a:r>
              <a:rPr lang="en-US" sz="2199">
                <a:solidFill>
                  <a:srgbClr val="F8F8F6">
                    <a:alpha val="69804"/>
                  </a:srgbClr>
                </a:solidFill>
                <a:latin typeface="Poppins"/>
                <a:ea typeface="Poppins"/>
                <a:cs typeface="Poppins"/>
                <a:sym typeface="Poppins"/>
              </a:rPr>
              <a:t>Gym integrations via B2B deals</a:t>
            </a:r>
          </a:p>
          <a:p>
            <a:pPr algn="ctr">
              <a:lnSpc>
                <a:spcPts val="3739"/>
              </a:lnSpc>
            </a:pPr>
          </a:p>
        </p:txBody>
      </p:sp>
      <p:sp>
        <p:nvSpPr>
          <p:cNvPr name="TextBox 27" id="27"/>
          <p:cNvSpPr txBox="true"/>
          <p:nvPr/>
        </p:nvSpPr>
        <p:spPr>
          <a:xfrm rot="0">
            <a:off x="2640266" y="4581568"/>
            <a:ext cx="2776696" cy="609601"/>
          </a:xfrm>
          <a:prstGeom prst="rect">
            <a:avLst/>
          </a:prstGeom>
        </p:spPr>
        <p:txBody>
          <a:bodyPr anchor="t" rtlCol="false" tIns="0" lIns="0" bIns="0" rIns="0">
            <a:spAutoFit/>
          </a:bodyPr>
          <a:lstStyle/>
          <a:p>
            <a:pPr algn="ctr" marL="0" indent="0" lvl="0">
              <a:lnSpc>
                <a:spcPts val="5099"/>
              </a:lnSpc>
              <a:spcBef>
                <a:spcPct val="0"/>
              </a:spcBef>
            </a:pPr>
            <a:r>
              <a:rPr lang="en-US" b="true" sz="2999">
                <a:solidFill>
                  <a:srgbClr val="F8F8F6"/>
                </a:solidFill>
                <a:latin typeface="Poppins Bold"/>
                <a:ea typeface="Poppins Bold"/>
                <a:cs typeface="Poppins Bold"/>
                <a:sym typeface="Poppins Bold"/>
              </a:rPr>
              <a:t>Revenue:</a:t>
            </a:r>
          </a:p>
        </p:txBody>
      </p:sp>
      <p:sp>
        <p:nvSpPr>
          <p:cNvPr name="TextBox 28" id="28"/>
          <p:cNvSpPr txBox="true"/>
          <p:nvPr/>
        </p:nvSpPr>
        <p:spPr>
          <a:xfrm rot="0">
            <a:off x="6942900" y="5514028"/>
            <a:ext cx="4258239" cy="2317750"/>
          </a:xfrm>
          <a:prstGeom prst="rect">
            <a:avLst/>
          </a:prstGeom>
        </p:spPr>
        <p:txBody>
          <a:bodyPr anchor="t" rtlCol="false" tIns="0" lIns="0" bIns="0" rIns="0">
            <a:spAutoFit/>
          </a:bodyPr>
          <a:lstStyle/>
          <a:p>
            <a:pPr algn="ctr" marL="474979" indent="-237490" lvl="1">
              <a:lnSpc>
                <a:spcPts val="3739"/>
              </a:lnSpc>
              <a:buFont typeface="Arial"/>
              <a:buChar char="•"/>
            </a:pPr>
            <a:r>
              <a:rPr lang="en-US" sz="2199">
                <a:solidFill>
                  <a:srgbClr val="2C0084">
                    <a:alpha val="69804"/>
                  </a:srgbClr>
                </a:solidFill>
                <a:latin typeface="Poppins"/>
                <a:ea typeface="Poppins"/>
                <a:cs typeface="Poppins"/>
                <a:sym typeface="Poppins"/>
              </a:rPr>
              <a:t>Monthly subscription for users ($9.99)</a:t>
            </a:r>
          </a:p>
          <a:p>
            <a:pPr algn="ctr" marL="474979" indent="-237490" lvl="1">
              <a:lnSpc>
                <a:spcPts val="3739"/>
              </a:lnSpc>
              <a:buFont typeface="Arial"/>
              <a:buChar char="•"/>
            </a:pPr>
            <a:r>
              <a:rPr lang="en-US" sz="2199">
                <a:solidFill>
                  <a:srgbClr val="2C0084">
                    <a:alpha val="69804"/>
                  </a:srgbClr>
                </a:solidFill>
                <a:latin typeface="Poppins"/>
                <a:ea typeface="Poppins"/>
                <a:cs typeface="Poppins"/>
                <a:sym typeface="Poppins"/>
              </a:rPr>
              <a:t>Licensing for gyms (custom tiers)</a:t>
            </a:r>
          </a:p>
          <a:p>
            <a:pPr algn="ctr">
              <a:lnSpc>
                <a:spcPts val="3739"/>
              </a:lnSpc>
            </a:pPr>
          </a:p>
        </p:txBody>
      </p:sp>
      <p:sp>
        <p:nvSpPr>
          <p:cNvPr name="TextBox 29" id="29"/>
          <p:cNvSpPr txBox="true"/>
          <p:nvPr/>
        </p:nvSpPr>
        <p:spPr>
          <a:xfrm rot="0">
            <a:off x="7322274" y="4581568"/>
            <a:ext cx="3644641" cy="609601"/>
          </a:xfrm>
          <a:prstGeom prst="rect">
            <a:avLst/>
          </a:prstGeom>
        </p:spPr>
        <p:txBody>
          <a:bodyPr anchor="t" rtlCol="false" tIns="0" lIns="0" bIns="0" rIns="0">
            <a:spAutoFit/>
          </a:bodyPr>
          <a:lstStyle/>
          <a:p>
            <a:pPr algn="ctr" marL="0" indent="0" lvl="0">
              <a:lnSpc>
                <a:spcPts val="5099"/>
              </a:lnSpc>
              <a:spcBef>
                <a:spcPct val="0"/>
              </a:spcBef>
            </a:pPr>
            <a:r>
              <a:rPr lang="en-US" b="true" sz="2999">
                <a:solidFill>
                  <a:srgbClr val="2C0084"/>
                </a:solidFill>
                <a:latin typeface="Poppins Bold"/>
                <a:ea typeface="Poppins Bold"/>
                <a:cs typeface="Poppins Bold"/>
                <a:sym typeface="Poppins Bold"/>
              </a:rPr>
              <a:t>Pricing Strategy:</a:t>
            </a:r>
          </a:p>
        </p:txBody>
      </p:sp>
      <p:sp>
        <p:nvSpPr>
          <p:cNvPr name="TextBox 30" id="30"/>
          <p:cNvSpPr txBox="true"/>
          <p:nvPr/>
        </p:nvSpPr>
        <p:spPr>
          <a:xfrm rot="0">
            <a:off x="12203436" y="5523553"/>
            <a:ext cx="4258239" cy="876300"/>
          </a:xfrm>
          <a:prstGeom prst="rect">
            <a:avLst/>
          </a:prstGeom>
        </p:spPr>
        <p:txBody>
          <a:bodyPr anchor="t" rtlCol="false" tIns="0" lIns="0" bIns="0" rIns="0">
            <a:spAutoFit/>
          </a:bodyPr>
          <a:lstStyle/>
          <a:p>
            <a:pPr algn="ctr">
              <a:lnSpc>
                <a:spcPts val="3569"/>
              </a:lnSpc>
            </a:pPr>
            <a:r>
              <a:rPr lang="en-US" sz="2100">
                <a:solidFill>
                  <a:srgbClr val="FFFFFF">
                    <a:alpha val="69804"/>
                  </a:srgbClr>
                </a:solidFill>
                <a:latin typeface="Poppins"/>
                <a:ea typeface="Poppins"/>
                <a:cs typeface="Poppins"/>
                <a:sym typeface="Poppins"/>
              </a:rPr>
              <a:t>Expand to Android, VR, corporate fitness</a:t>
            </a:r>
          </a:p>
        </p:txBody>
      </p:sp>
      <p:sp>
        <p:nvSpPr>
          <p:cNvPr name="TextBox 31" id="31"/>
          <p:cNvSpPr txBox="true"/>
          <p:nvPr/>
        </p:nvSpPr>
        <p:spPr>
          <a:xfrm rot="0">
            <a:off x="12383794" y="4581568"/>
            <a:ext cx="3753562" cy="609601"/>
          </a:xfrm>
          <a:prstGeom prst="rect">
            <a:avLst/>
          </a:prstGeom>
        </p:spPr>
        <p:txBody>
          <a:bodyPr anchor="t" rtlCol="false" tIns="0" lIns="0" bIns="0" rIns="0">
            <a:spAutoFit/>
          </a:bodyPr>
          <a:lstStyle/>
          <a:p>
            <a:pPr algn="ctr" marL="0" indent="0" lvl="0">
              <a:lnSpc>
                <a:spcPts val="5099"/>
              </a:lnSpc>
              <a:spcBef>
                <a:spcPct val="0"/>
              </a:spcBef>
            </a:pPr>
            <a:r>
              <a:rPr lang="en-US" b="true" sz="2999">
                <a:solidFill>
                  <a:srgbClr val="FFFFFF"/>
                </a:solidFill>
                <a:latin typeface="Poppins Bold"/>
                <a:ea typeface="Poppins Bold"/>
                <a:cs typeface="Poppins Bold"/>
                <a:sym typeface="Poppins Bold"/>
              </a:rPr>
              <a:t>Scalability</a:t>
            </a:r>
          </a:p>
        </p:txBody>
      </p:sp>
      <p:sp>
        <p:nvSpPr>
          <p:cNvPr name="TextBox 32" id="32"/>
          <p:cNvSpPr txBox="true"/>
          <p:nvPr/>
        </p:nvSpPr>
        <p:spPr>
          <a:xfrm rot="0">
            <a:off x="4334483" y="1881843"/>
            <a:ext cx="9619034" cy="965177"/>
          </a:xfrm>
          <a:prstGeom prst="rect">
            <a:avLst/>
          </a:prstGeom>
        </p:spPr>
        <p:txBody>
          <a:bodyPr anchor="t" rtlCol="false" tIns="0" lIns="0" bIns="0" rIns="0">
            <a:spAutoFit/>
          </a:bodyPr>
          <a:lstStyle/>
          <a:p>
            <a:pPr algn="ctr" marL="0" indent="0" lvl="0">
              <a:lnSpc>
                <a:spcPts val="6973"/>
              </a:lnSpc>
              <a:spcBef>
                <a:spcPct val="0"/>
              </a:spcBef>
            </a:pPr>
            <a:r>
              <a:rPr lang="en-US" b="true" sz="6456" spc="-316">
                <a:solidFill>
                  <a:srgbClr val="FFFFFF"/>
                </a:solidFill>
                <a:latin typeface="Poppins Bold"/>
                <a:ea typeface="Poppins Bold"/>
                <a:cs typeface="Poppins Bold"/>
                <a:sym typeface="Poppins Bold"/>
              </a:rPr>
              <a:t>Business Model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83201" y="5092743"/>
            <a:ext cx="10287000" cy="102870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1827514" y="4382651"/>
            <a:ext cx="4402200" cy="4427408"/>
            <a:chOff x="0" y="0"/>
            <a:chExt cx="1159427" cy="1166066"/>
          </a:xfrm>
        </p:grpSpPr>
        <p:sp>
          <p:nvSpPr>
            <p:cNvPr name="Freeform 7" id="7"/>
            <p:cNvSpPr/>
            <p:nvPr/>
          </p:nvSpPr>
          <p:spPr>
            <a:xfrm flipH="false" flipV="false" rot="0">
              <a:off x="0" y="0"/>
              <a:ext cx="1159427" cy="1166066"/>
            </a:xfrm>
            <a:custGeom>
              <a:avLst/>
              <a:gdLst/>
              <a:ahLst/>
              <a:cxnLst/>
              <a:rect r="r" b="b" t="t" l="l"/>
              <a:pathLst>
                <a:path h="1166066" w="1159427">
                  <a:moveTo>
                    <a:pt x="72105" y="0"/>
                  </a:moveTo>
                  <a:lnTo>
                    <a:pt x="1087323" y="0"/>
                  </a:lnTo>
                  <a:cubicBezTo>
                    <a:pt x="1127145" y="0"/>
                    <a:pt x="1159427" y="32282"/>
                    <a:pt x="1159427" y="72105"/>
                  </a:cubicBezTo>
                  <a:lnTo>
                    <a:pt x="1159427" y="1093962"/>
                  </a:lnTo>
                  <a:cubicBezTo>
                    <a:pt x="1159427" y="1133784"/>
                    <a:pt x="1127145" y="1166066"/>
                    <a:pt x="1087323" y="1166066"/>
                  </a:cubicBezTo>
                  <a:lnTo>
                    <a:pt x="72105" y="1166066"/>
                  </a:lnTo>
                  <a:cubicBezTo>
                    <a:pt x="52981" y="1166066"/>
                    <a:pt x="34641" y="1158470"/>
                    <a:pt x="21119" y="1144947"/>
                  </a:cubicBezTo>
                  <a:cubicBezTo>
                    <a:pt x="7597" y="1131425"/>
                    <a:pt x="0" y="1113085"/>
                    <a:pt x="0" y="1093962"/>
                  </a:cubicBezTo>
                  <a:lnTo>
                    <a:pt x="0" y="72105"/>
                  </a:lnTo>
                  <a:cubicBezTo>
                    <a:pt x="0" y="32282"/>
                    <a:pt x="32282" y="0"/>
                    <a:pt x="72105" y="0"/>
                  </a:cubicBezTo>
                  <a:close/>
                </a:path>
              </a:pathLst>
            </a:custGeom>
            <a:solidFill>
              <a:srgbClr val="3C03AD"/>
            </a:solidFill>
          </p:spPr>
        </p:sp>
        <p:sp>
          <p:nvSpPr>
            <p:cNvPr name="TextBox 8" id="8"/>
            <p:cNvSpPr txBox="true"/>
            <p:nvPr/>
          </p:nvSpPr>
          <p:spPr>
            <a:xfrm>
              <a:off x="0" y="-57150"/>
              <a:ext cx="1159427" cy="1223216"/>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5792002">
            <a:off x="-427744" y="2633461"/>
            <a:ext cx="1382292" cy="13822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6389694" y="950168"/>
            <a:ext cx="1103776" cy="761361"/>
            <a:chOff x="0" y="0"/>
            <a:chExt cx="330731" cy="228132"/>
          </a:xfrm>
        </p:grpSpPr>
        <p:sp>
          <p:nvSpPr>
            <p:cNvPr name="Freeform 13" id="13"/>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14" id="14"/>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3395755">
            <a:off x="17261527" y="6984085"/>
            <a:ext cx="1382292" cy="138229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6942900" y="4382651"/>
            <a:ext cx="4402200" cy="4427408"/>
            <a:chOff x="0" y="0"/>
            <a:chExt cx="1159427" cy="1166066"/>
          </a:xfrm>
        </p:grpSpPr>
        <p:sp>
          <p:nvSpPr>
            <p:cNvPr name="Freeform 19" id="19"/>
            <p:cNvSpPr/>
            <p:nvPr/>
          </p:nvSpPr>
          <p:spPr>
            <a:xfrm flipH="false" flipV="false" rot="0">
              <a:off x="0" y="0"/>
              <a:ext cx="1159427" cy="1166066"/>
            </a:xfrm>
            <a:custGeom>
              <a:avLst/>
              <a:gdLst/>
              <a:ahLst/>
              <a:cxnLst/>
              <a:rect r="r" b="b" t="t" l="l"/>
              <a:pathLst>
                <a:path h="1166066" w="1159427">
                  <a:moveTo>
                    <a:pt x="72105" y="0"/>
                  </a:moveTo>
                  <a:lnTo>
                    <a:pt x="1087323" y="0"/>
                  </a:lnTo>
                  <a:cubicBezTo>
                    <a:pt x="1127145" y="0"/>
                    <a:pt x="1159427" y="32282"/>
                    <a:pt x="1159427" y="72105"/>
                  </a:cubicBezTo>
                  <a:lnTo>
                    <a:pt x="1159427" y="1093962"/>
                  </a:lnTo>
                  <a:cubicBezTo>
                    <a:pt x="1159427" y="1133784"/>
                    <a:pt x="1127145" y="1166066"/>
                    <a:pt x="1087323" y="1166066"/>
                  </a:cubicBezTo>
                  <a:lnTo>
                    <a:pt x="72105" y="1166066"/>
                  </a:lnTo>
                  <a:cubicBezTo>
                    <a:pt x="52981" y="1166066"/>
                    <a:pt x="34641" y="1158470"/>
                    <a:pt x="21119" y="1144947"/>
                  </a:cubicBezTo>
                  <a:cubicBezTo>
                    <a:pt x="7597" y="1131425"/>
                    <a:pt x="0" y="1113085"/>
                    <a:pt x="0" y="1093962"/>
                  </a:cubicBezTo>
                  <a:lnTo>
                    <a:pt x="0" y="72105"/>
                  </a:lnTo>
                  <a:cubicBezTo>
                    <a:pt x="0" y="32282"/>
                    <a:pt x="32282" y="0"/>
                    <a:pt x="72105" y="0"/>
                  </a:cubicBezTo>
                  <a:close/>
                </a:path>
              </a:pathLst>
            </a:custGeom>
            <a:solidFill>
              <a:srgbClr val="3C03AD"/>
            </a:solidFill>
          </p:spPr>
        </p:sp>
        <p:sp>
          <p:nvSpPr>
            <p:cNvPr name="TextBox 20" id="20"/>
            <p:cNvSpPr txBox="true"/>
            <p:nvPr/>
          </p:nvSpPr>
          <p:spPr>
            <a:xfrm>
              <a:off x="0" y="-57150"/>
              <a:ext cx="1159427" cy="1223216"/>
            </a:xfrm>
            <a:prstGeom prst="rect">
              <a:avLst/>
            </a:prstGeom>
          </p:spPr>
          <p:txBody>
            <a:bodyPr anchor="ctr" rtlCol="false" tIns="50800" lIns="50800" bIns="50800" rIns="50800"/>
            <a:lstStyle/>
            <a:p>
              <a:pPr algn="ctr">
                <a:lnSpc>
                  <a:spcPts val="2799"/>
                </a:lnSpc>
              </a:pPr>
            </a:p>
          </p:txBody>
        </p:sp>
      </p:grpSp>
      <p:sp>
        <p:nvSpPr>
          <p:cNvPr name="TextBox 21" id="21"/>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22" id="22"/>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17</a:t>
            </a:r>
          </a:p>
        </p:txBody>
      </p:sp>
      <p:grpSp>
        <p:nvGrpSpPr>
          <p:cNvPr name="Group 23" id="23"/>
          <p:cNvGrpSpPr/>
          <p:nvPr/>
        </p:nvGrpSpPr>
        <p:grpSpPr>
          <a:xfrm rot="0">
            <a:off x="12059475" y="4382651"/>
            <a:ext cx="4402200" cy="4427408"/>
            <a:chOff x="0" y="0"/>
            <a:chExt cx="1159427" cy="1166066"/>
          </a:xfrm>
        </p:grpSpPr>
        <p:sp>
          <p:nvSpPr>
            <p:cNvPr name="Freeform 24" id="24"/>
            <p:cNvSpPr/>
            <p:nvPr/>
          </p:nvSpPr>
          <p:spPr>
            <a:xfrm flipH="false" flipV="false" rot="0">
              <a:off x="0" y="0"/>
              <a:ext cx="1159427" cy="1166066"/>
            </a:xfrm>
            <a:custGeom>
              <a:avLst/>
              <a:gdLst/>
              <a:ahLst/>
              <a:cxnLst/>
              <a:rect r="r" b="b" t="t" l="l"/>
              <a:pathLst>
                <a:path h="1166066" w="1159427">
                  <a:moveTo>
                    <a:pt x="72105" y="0"/>
                  </a:moveTo>
                  <a:lnTo>
                    <a:pt x="1087323" y="0"/>
                  </a:lnTo>
                  <a:cubicBezTo>
                    <a:pt x="1127145" y="0"/>
                    <a:pt x="1159427" y="32282"/>
                    <a:pt x="1159427" y="72105"/>
                  </a:cubicBezTo>
                  <a:lnTo>
                    <a:pt x="1159427" y="1093962"/>
                  </a:lnTo>
                  <a:cubicBezTo>
                    <a:pt x="1159427" y="1133784"/>
                    <a:pt x="1127145" y="1166066"/>
                    <a:pt x="1087323" y="1166066"/>
                  </a:cubicBezTo>
                  <a:lnTo>
                    <a:pt x="72105" y="1166066"/>
                  </a:lnTo>
                  <a:cubicBezTo>
                    <a:pt x="52981" y="1166066"/>
                    <a:pt x="34641" y="1158470"/>
                    <a:pt x="21119" y="1144947"/>
                  </a:cubicBezTo>
                  <a:cubicBezTo>
                    <a:pt x="7597" y="1131425"/>
                    <a:pt x="0" y="1113085"/>
                    <a:pt x="0" y="1093962"/>
                  </a:cubicBezTo>
                  <a:lnTo>
                    <a:pt x="0" y="72105"/>
                  </a:lnTo>
                  <a:cubicBezTo>
                    <a:pt x="0" y="32282"/>
                    <a:pt x="32282" y="0"/>
                    <a:pt x="72105" y="0"/>
                  </a:cubicBezTo>
                  <a:close/>
                </a:path>
              </a:pathLst>
            </a:custGeom>
            <a:solidFill>
              <a:srgbClr val="FFFFFF"/>
            </a:solidFill>
            <a:ln cap="rnd">
              <a:noFill/>
              <a:prstDash val="solid"/>
              <a:round/>
            </a:ln>
          </p:spPr>
        </p:sp>
        <p:sp>
          <p:nvSpPr>
            <p:cNvPr name="TextBox 25" id="25"/>
            <p:cNvSpPr txBox="true"/>
            <p:nvPr/>
          </p:nvSpPr>
          <p:spPr>
            <a:xfrm>
              <a:off x="0" y="-57150"/>
              <a:ext cx="1159427" cy="1223216"/>
            </a:xfrm>
            <a:prstGeom prst="rect">
              <a:avLst/>
            </a:prstGeom>
          </p:spPr>
          <p:txBody>
            <a:bodyPr anchor="ctr" rtlCol="false" tIns="50800" lIns="50800" bIns="50800" rIns="50800"/>
            <a:lstStyle/>
            <a:p>
              <a:pPr algn="ctr" marL="0" indent="0" lvl="0">
                <a:lnSpc>
                  <a:spcPts val="2799"/>
                </a:lnSpc>
                <a:spcBef>
                  <a:spcPct val="0"/>
                </a:spcBef>
              </a:pPr>
            </a:p>
          </p:txBody>
        </p:sp>
      </p:grpSp>
      <p:sp>
        <p:nvSpPr>
          <p:cNvPr name="TextBox 26" id="26"/>
          <p:cNvSpPr txBox="true"/>
          <p:nvPr/>
        </p:nvSpPr>
        <p:spPr>
          <a:xfrm rot="0">
            <a:off x="1836936" y="5514028"/>
            <a:ext cx="4258239" cy="2784475"/>
          </a:xfrm>
          <a:prstGeom prst="rect">
            <a:avLst/>
          </a:prstGeom>
        </p:spPr>
        <p:txBody>
          <a:bodyPr anchor="t" rtlCol="false" tIns="0" lIns="0" bIns="0" rIns="0">
            <a:spAutoFit/>
          </a:bodyPr>
          <a:lstStyle/>
          <a:p>
            <a:pPr algn="ctr" marL="474979" indent="-237490" lvl="1">
              <a:lnSpc>
                <a:spcPts val="3739"/>
              </a:lnSpc>
              <a:buFont typeface="Arial"/>
              <a:buChar char="•"/>
            </a:pPr>
            <a:r>
              <a:rPr lang="en-US" sz="2199">
                <a:solidFill>
                  <a:srgbClr val="F8F8F6">
                    <a:alpha val="69804"/>
                  </a:srgbClr>
                </a:solidFill>
                <a:latin typeface="Poppins"/>
                <a:ea typeface="Poppins"/>
                <a:cs typeface="Poppins"/>
                <a:sym typeface="Poppins"/>
              </a:rPr>
              <a:t>Freemium model: Basic access free; premium = AI feedback + custom plans</a:t>
            </a:r>
          </a:p>
          <a:p>
            <a:pPr algn="ctr" marL="474979" indent="-237490" lvl="1">
              <a:lnSpc>
                <a:spcPts val="3739"/>
              </a:lnSpc>
              <a:buFont typeface="Arial"/>
              <a:buChar char="•"/>
            </a:pPr>
            <a:r>
              <a:rPr lang="en-US" sz="2199">
                <a:solidFill>
                  <a:srgbClr val="F8F8F6">
                    <a:alpha val="69804"/>
                  </a:srgbClr>
                </a:solidFill>
                <a:latin typeface="Poppins"/>
                <a:ea typeface="Poppins"/>
                <a:cs typeface="Poppins"/>
                <a:sym typeface="Poppins"/>
              </a:rPr>
              <a:t>Gym integrations via B2B deals</a:t>
            </a:r>
          </a:p>
          <a:p>
            <a:pPr algn="ctr">
              <a:lnSpc>
                <a:spcPts val="3739"/>
              </a:lnSpc>
            </a:pPr>
          </a:p>
        </p:txBody>
      </p:sp>
      <p:sp>
        <p:nvSpPr>
          <p:cNvPr name="TextBox 27" id="27"/>
          <p:cNvSpPr txBox="true"/>
          <p:nvPr/>
        </p:nvSpPr>
        <p:spPr>
          <a:xfrm rot="0">
            <a:off x="2640266" y="4581568"/>
            <a:ext cx="2776696" cy="609601"/>
          </a:xfrm>
          <a:prstGeom prst="rect">
            <a:avLst/>
          </a:prstGeom>
        </p:spPr>
        <p:txBody>
          <a:bodyPr anchor="t" rtlCol="false" tIns="0" lIns="0" bIns="0" rIns="0">
            <a:spAutoFit/>
          </a:bodyPr>
          <a:lstStyle/>
          <a:p>
            <a:pPr algn="ctr" marL="0" indent="0" lvl="0">
              <a:lnSpc>
                <a:spcPts val="5099"/>
              </a:lnSpc>
              <a:spcBef>
                <a:spcPct val="0"/>
              </a:spcBef>
            </a:pPr>
            <a:r>
              <a:rPr lang="en-US" b="true" sz="2999">
                <a:solidFill>
                  <a:srgbClr val="F8F8F6"/>
                </a:solidFill>
                <a:latin typeface="Poppins Bold"/>
                <a:ea typeface="Poppins Bold"/>
                <a:cs typeface="Poppins Bold"/>
                <a:sym typeface="Poppins Bold"/>
              </a:rPr>
              <a:t>Revenue:</a:t>
            </a:r>
          </a:p>
        </p:txBody>
      </p:sp>
      <p:sp>
        <p:nvSpPr>
          <p:cNvPr name="TextBox 28" id="28"/>
          <p:cNvSpPr txBox="true"/>
          <p:nvPr/>
        </p:nvSpPr>
        <p:spPr>
          <a:xfrm rot="0">
            <a:off x="6942900" y="5514028"/>
            <a:ext cx="4258239" cy="2317750"/>
          </a:xfrm>
          <a:prstGeom prst="rect">
            <a:avLst/>
          </a:prstGeom>
        </p:spPr>
        <p:txBody>
          <a:bodyPr anchor="t" rtlCol="false" tIns="0" lIns="0" bIns="0" rIns="0">
            <a:spAutoFit/>
          </a:bodyPr>
          <a:lstStyle/>
          <a:p>
            <a:pPr algn="ctr" marL="474979" indent="-237490" lvl="1">
              <a:lnSpc>
                <a:spcPts val="3739"/>
              </a:lnSpc>
              <a:buFont typeface="Arial"/>
              <a:buChar char="•"/>
            </a:pPr>
            <a:r>
              <a:rPr lang="en-US" sz="2199">
                <a:solidFill>
                  <a:srgbClr val="FFFFFF">
                    <a:alpha val="69804"/>
                  </a:srgbClr>
                </a:solidFill>
                <a:latin typeface="Poppins"/>
                <a:ea typeface="Poppins"/>
                <a:cs typeface="Poppins"/>
                <a:sym typeface="Poppins"/>
              </a:rPr>
              <a:t>Monthly subscription for users ($9.99)</a:t>
            </a:r>
          </a:p>
          <a:p>
            <a:pPr algn="ctr" marL="474979" indent="-237490" lvl="1">
              <a:lnSpc>
                <a:spcPts val="3739"/>
              </a:lnSpc>
              <a:buFont typeface="Arial"/>
              <a:buChar char="•"/>
            </a:pPr>
            <a:r>
              <a:rPr lang="en-US" sz="2199">
                <a:solidFill>
                  <a:srgbClr val="FFFFFF">
                    <a:alpha val="69804"/>
                  </a:srgbClr>
                </a:solidFill>
                <a:latin typeface="Poppins"/>
                <a:ea typeface="Poppins"/>
                <a:cs typeface="Poppins"/>
                <a:sym typeface="Poppins"/>
              </a:rPr>
              <a:t>Licensing for gyms (custom tiers)</a:t>
            </a:r>
          </a:p>
          <a:p>
            <a:pPr algn="ctr">
              <a:lnSpc>
                <a:spcPts val="3739"/>
              </a:lnSpc>
            </a:pPr>
          </a:p>
        </p:txBody>
      </p:sp>
      <p:sp>
        <p:nvSpPr>
          <p:cNvPr name="TextBox 29" id="29"/>
          <p:cNvSpPr txBox="true"/>
          <p:nvPr/>
        </p:nvSpPr>
        <p:spPr>
          <a:xfrm rot="0">
            <a:off x="7322274" y="4581568"/>
            <a:ext cx="3644641" cy="609601"/>
          </a:xfrm>
          <a:prstGeom prst="rect">
            <a:avLst/>
          </a:prstGeom>
        </p:spPr>
        <p:txBody>
          <a:bodyPr anchor="t" rtlCol="false" tIns="0" lIns="0" bIns="0" rIns="0">
            <a:spAutoFit/>
          </a:bodyPr>
          <a:lstStyle/>
          <a:p>
            <a:pPr algn="ctr" marL="0" indent="0" lvl="0">
              <a:lnSpc>
                <a:spcPts val="5099"/>
              </a:lnSpc>
              <a:spcBef>
                <a:spcPct val="0"/>
              </a:spcBef>
            </a:pPr>
            <a:r>
              <a:rPr lang="en-US" b="true" sz="2999">
                <a:solidFill>
                  <a:srgbClr val="FFFFFF"/>
                </a:solidFill>
                <a:latin typeface="Poppins Bold"/>
                <a:ea typeface="Poppins Bold"/>
                <a:cs typeface="Poppins Bold"/>
                <a:sym typeface="Poppins Bold"/>
              </a:rPr>
              <a:t>Pricing Strategy:</a:t>
            </a:r>
          </a:p>
        </p:txBody>
      </p:sp>
      <p:sp>
        <p:nvSpPr>
          <p:cNvPr name="TextBox 30" id="30"/>
          <p:cNvSpPr txBox="true"/>
          <p:nvPr/>
        </p:nvSpPr>
        <p:spPr>
          <a:xfrm rot="0">
            <a:off x="12203436" y="5523553"/>
            <a:ext cx="4258239" cy="876300"/>
          </a:xfrm>
          <a:prstGeom prst="rect">
            <a:avLst/>
          </a:prstGeom>
        </p:spPr>
        <p:txBody>
          <a:bodyPr anchor="t" rtlCol="false" tIns="0" lIns="0" bIns="0" rIns="0">
            <a:spAutoFit/>
          </a:bodyPr>
          <a:lstStyle/>
          <a:p>
            <a:pPr algn="ctr">
              <a:lnSpc>
                <a:spcPts val="3569"/>
              </a:lnSpc>
            </a:pPr>
            <a:r>
              <a:rPr lang="en-US" sz="2100">
                <a:solidFill>
                  <a:srgbClr val="2C0084">
                    <a:alpha val="69804"/>
                  </a:srgbClr>
                </a:solidFill>
                <a:latin typeface="Poppins"/>
                <a:ea typeface="Poppins"/>
                <a:cs typeface="Poppins"/>
                <a:sym typeface="Poppins"/>
              </a:rPr>
              <a:t>Expand to Android, VR, corporate fitness</a:t>
            </a:r>
          </a:p>
        </p:txBody>
      </p:sp>
      <p:sp>
        <p:nvSpPr>
          <p:cNvPr name="TextBox 31" id="31"/>
          <p:cNvSpPr txBox="true"/>
          <p:nvPr/>
        </p:nvSpPr>
        <p:spPr>
          <a:xfrm rot="0">
            <a:off x="12383794" y="4581568"/>
            <a:ext cx="3753562" cy="609601"/>
          </a:xfrm>
          <a:prstGeom prst="rect">
            <a:avLst/>
          </a:prstGeom>
        </p:spPr>
        <p:txBody>
          <a:bodyPr anchor="t" rtlCol="false" tIns="0" lIns="0" bIns="0" rIns="0">
            <a:spAutoFit/>
          </a:bodyPr>
          <a:lstStyle/>
          <a:p>
            <a:pPr algn="ctr" marL="0" indent="0" lvl="0">
              <a:lnSpc>
                <a:spcPts val="5099"/>
              </a:lnSpc>
              <a:spcBef>
                <a:spcPct val="0"/>
              </a:spcBef>
            </a:pPr>
            <a:r>
              <a:rPr lang="en-US" b="true" sz="2999">
                <a:solidFill>
                  <a:srgbClr val="2C0084"/>
                </a:solidFill>
                <a:latin typeface="Poppins Bold"/>
                <a:ea typeface="Poppins Bold"/>
                <a:cs typeface="Poppins Bold"/>
                <a:sym typeface="Poppins Bold"/>
              </a:rPr>
              <a:t>Scalability</a:t>
            </a:r>
          </a:p>
        </p:txBody>
      </p:sp>
      <p:sp>
        <p:nvSpPr>
          <p:cNvPr name="TextBox 32" id="32"/>
          <p:cNvSpPr txBox="true"/>
          <p:nvPr/>
        </p:nvSpPr>
        <p:spPr>
          <a:xfrm rot="0">
            <a:off x="4344008" y="1881843"/>
            <a:ext cx="9619034" cy="965177"/>
          </a:xfrm>
          <a:prstGeom prst="rect">
            <a:avLst/>
          </a:prstGeom>
        </p:spPr>
        <p:txBody>
          <a:bodyPr anchor="t" rtlCol="false" tIns="0" lIns="0" bIns="0" rIns="0">
            <a:spAutoFit/>
          </a:bodyPr>
          <a:lstStyle/>
          <a:p>
            <a:pPr algn="ctr" marL="0" indent="0" lvl="0">
              <a:lnSpc>
                <a:spcPts val="6973"/>
              </a:lnSpc>
              <a:spcBef>
                <a:spcPct val="0"/>
              </a:spcBef>
            </a:pPr>
            <a:r>
              <a:rPr lang="en-US" b="true" sz="6456" spc="-316">
                <a:solidFill>
                  <a:srgbClr val="FFFFFF"/>
                </a:solidFill>
                <a:latin typeface="Poppins Bold"/>
                <a:ea typeface="Poppins Bold"/>
                <a:cs typeface="Poppins Bold"/>
                <a:sym typeface="Poppins Bold"/>
              </a:rPr>
              <a:t>Business Model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grpSp>
        <p:nvGrpSpPr>
          <p:cNvPr name="Group 4" id="4"/>
          <p:cNvGrpSpPr/>
          <p:nvPr/>
        </p:nvGrpSpPr>
        <p:grpSpPr>
          <a:xfrm rot="0">
            <a:off x="16389694" y="950168"/>
            <a:ext cx="1103776" cy="761361"/>
            <a:chOff x="0" y="0"/>
            <a:chExt cx="330731" cy="228132"/>
          </a:xfrm>
        </p:grpSpPr>
        <p:sp>
          <p:nvSpPr>
            <p:cNvPr name="Freeform 5" id="5"/>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6" id="6"/>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7" id="7"/>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18</a:t>
            </a:r>
          </a:p>
        </p:txBody>
      </p:sp>
      <p:sp>
        <p:nvSpPr>
          <p:cNvPr name="TextBox 8" id="8"/>
          <p:cNvSpPr txBox="true"/>
          <p:nvPr/>
        </p:nvSpPr>
        <p:spPr>
          <a:xfrm rot="0">
            <a:off x="2933652" y="1854404"/>
            <a:ext cx="12420696" cy="870121"/>
          </a:xfrm>
          <a:prstGeom prst="rect">
            <a:avLst/>
          </a:prstGeom>
        </p:spPr>
        <p:txBody>
          <a:bodyPr anchor="t" rtlCol="false" tIns="0" lIns="0" bIns="0" rIns="0">
            <a:spAutoFit/>
          </a:bodyPr>
          <a:lstStyle/>
          <a:p>
            <a:pPr algn="ctr">
              <a:lnSpc>
                <a:spcPts val="5803"/>
              </a:lnSpc>
            </a:pPr>
            <a:r>
              <a:rPr lang="en-US" b="true" sz="6670" spc="-326">
                <a:solidFill>
                  <a:srgbClr val="FF9999"/>
                </a:solidFill>
                <a:latin typeface="Poppins Bold"/>
                <a:ea typeface="Poppins Bold"/>
                <a:cs typeface="Poppins Bold"/>
                <a:sym typeface="Poppins Bold"/>
              </a:rPr>
              <a:t>CSO (Farrukh Panjiyev)</a:t>
            </a:r>
          </a:p>
        </p:txBody>
      </p:sp>
      <p:sp>
        <p:nvSpPr>
          <p:cNvPr name="TextBox 9" id="9"/>
          <p:cNvSpPr txBox="true"/>
          <p:nvPr/>
        </p:nvSpPr>
        <p:spPr>
          <a:xfrm rot="0">
            <a:off x="1596809" y="3878262"/>
            <a:ext cx="14686394" cy="3178175"/>
          </a:xfrm>
          <a:prstGeom prst="rect">
            <a:avLst/>
          </a:prstGeom>
        </p:spPr>
        <p:txBody>
          <a:bodyPr anchor="t" rtlCol="false" tIns="0" lIns="0" bIns="0" rIns="0">
            <a:spAutoFit/>
          </a:bodyPr>
          <a:lstStyle/>
          <a:p>
            <a:pPr algn="ctr">
              <a:lnSpc>
                <a:spcPts val="2799"/>
              </a:lnSpc>
            </a:pPr>
            <a:r>
              <a:rPr lang="en-US" sz="1999">
                <a:solidFill>
                  <a:srgbClr val="FFFFFF"/>
                </a:solidFill>
                <a:latin typeface="Poppins"/>
                <a:ea typeface="Poppins"/>
                <a:cs typeface="Poppins"/>
                <a:sym typeface="Poppins"/>
              </a:rPr>
              <a:t>Marketing Strategy:</a:t>
            </a:r>
          </a:p>
          <a:p>
            <a:pPr algn="ctr">
              <a:lnSpc>
                <a:spcPts val="2799"/>
              </a:lnSpc>
              <a:spcBef>
                <a:spcPct val="0"/>
              </a:spcBef>
            </a:pPr>
            <a:r>
              <a:rPr lang="en-US" sz="1999">
                <a:solidFill>
                  <a:srgbClr val="FFFFFF"/>
                </a:solidFill>
                <a:latin typeface="Poppins"/>
                <a:ea typeface="Poppins"/>
                <a:cs typeface="Poppins"/>
                <a:sym typeface="Poppins"/>
              </a:rPr>
              <a:t>To successfully promote the AI-powered gym exercise monitoring system, the strategy will focus on targeting gym owners, fitness centers, personal trainers, and physiotherapy clinics through a mix of direct outreach, social media campaigns, and live product demonstrations. The product will be positioned as an innovative solution for preventing workout injuries and improving gym member performance using real-time AI feedback. Key marketing activities will include launching viral video campaigns on platforms like Instagram, TikTok, and YouTube under the theme “Fix Your Form, Save Your Gains”, collaborating with fitness influencers, and participating in fitness industry expos. Success will be measured by demo requests, client conversions, social media engagement, and new partnership deals.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3395755">
            <a:off x="-619925" y="8112655"/>
            <a:ext cx="1382292" cy="138229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3252134">
            <a:off x="7000721" y="961438"/>
            <a:ext cx="904300" cy="9043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992765" y="4138943"/>
            <a:ext cx="379322" cy="37932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992765" y="5088926"/>
            <a:ext cx="379322" cy="37932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11196518" y="5468248"/>
            <a:ext cx="9243086" cy="924308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8" id="18"/>
          <p:cNvSpPr/>
          <p:nvPr/>
        </p:nvSpPr>
        <p:spPr>
          <a:xfrm flipH="true" flipV="false" rot="0">
            <a:off x="9144000" y="2863199"/>
            <a:ext cx="8866865" cy="6754939"/>
          </a:xfrm>
          <a:custGeom>
            <a:avLst/>
            <a:gdLst/>
            <a:ahLst/>
            <a:cxnLst/>
            <a:rect r="r" b="b" t="t" l="l"/>
            <a:pathLst>
              <a:path h="6754939" w="8866865">
                <a:moveTo>
                  <a:pt x="8866865" y="0"/>
                </a:moveTo>
                <a:lnTo>
                  <a:pt x="0" y="0"/>
                </a:lnTo>
                <a:lnTo>
                  <a:pt x="0" y="6754939"/>
                </a:lnTo>
                <a:lnTo>
                  <a:pt x="8866865" y="6754939"/>
                </a:lnTo>
                <a:lnTo>
                  <a:pt x="8866865"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9" id="19"/>
          <p:cNvSpPr/>
          <p:nvPr/>
        </p:nvSpPr>
        <p:spPr>
          <a:xfrm flipH="false" flipV="false" rot="0">
            <a:off x="13577433" y="4328604"/>
            <a:ext cx="3282212" cy="6863942"/>
          </a:xfrm>
          <a:custGeom>
            <a:avLst/>
            <a:gdLst/>
            <a:ahLst/>
            <a:cxnLst/>
            <a:rect r="r" b="b" t="t" l="l"/>
            <a:pathLst>
              <a:path h="6863942" w="3282212">
                <a:moveTo>
                  <a:pt x="0" y="0"/>
                </a:moveTo>
                <a:lnTo>
                  <a:pt x="3282212" y="0"/>
                </a:lnTo>
                <a:lnTo>
                  <a:pt x="3282212" y="6863941"/>
                </a:lnTo>
                <a:lnTo>
                  <a:pt x="0" y="68639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20" id="20"/>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2C0084"/>
                </a:solidFill>
                <a:latin typeface="Poppins Bold"/>
                <a:ea typeface="Poppins Bold"/>
                <a:cs typeface="Poppins Bold"/>
                <a:sym typeface="Poppins Bold"/>
              </a:rPr>
              <a:t>VISIONFIT</a:t>
            </a:r>
          </a:p>
        </p:txBody>
      </p:sp>
      <p:sp>
        <p:nvSpPr>
          <p:cNvPr name="TextBox 21" id="21"/>
          <p:cNvSpPr txBox="true"/>
          <p:nvPr/>
        </p:nvSpPr>
        <p:spPr>
          <a:xfrm rot="0">
            <a:off x="1992765" y="2636505"/>
            <a:ext cx="8162762" cy="845213"/>
          </a:xfrm>
          <a:prstGeom prst="rect">
            <a:avLst/>
          </a:prstGeom>
        </p:spPr>
        <p:txBody>
          <a:bodyPr anchor="t" rtlCol="false" tIns="0" lIns="0" bIns="0" rIns="0">
            <a:spAutoFit/>
          </a:bodyPr>
          <a:lstStyle/>
          <a:p>
            <a:pPr algn="l" marL="0" indent="0" lvl="0">
              <a:lnSpc>
                <a:spcPts val="5617"/>
              </a:lnSpc>
              <a:spcBef>
                <a:spcPct val="0"/>
              </a:spcBef>
            </a:pPr>
            <a:r>
              <a:rPr lang="en-US" b="true" sz="6456" spc="-316">
                <a:solidFill>
                  <a:srgbClr val="330099"/>
                </a:solidFill>
                <a:latin typeface="Poppins Bold"/>
                <a:ea typeface="Poppins Bold"/>
                <a:cs typeface="Poppins Bold"/>
                <a:sym typeface="Poppins Bold"/>
              </a:rPr>
              <a:t>Market Opportunity</a:t>
            </a:r>
          </a:p>
        </p:txBody>
      </p:sp>
      <p:sp>
        <p:nvSpPr>
          <p:cNvPr name="TextBox 22" id="22"/>
          <p:cNvSpPr txBox="true"/>
          <p:nvPr/>
        </p:nvSpPr>
        <p:spPr>
          <a:xfrm rot="0">
            <a:off x="2662466" y="4176267"/>
            <a:ext cx="6481534" cy="323723"/>
          </a:xfrm>
          <a:prstGeom prst="rect">
            <a:avLst/>
          </a:prstGeom>
        </p:spPr>
        <p:txBody>
          <a:bodyPr anchor="t" rtlCol="false" tIns="0" lIns="0" bIns="0" rIns="0">
            <a:spAutoFit/>
          </a:bodyPr>
          <a:lstStyle/>
          <a:p>
            <a:pPr algn="l" marL="0" indent="0" lvl="0">
              <a:lnSpc>
                <a:spcPts val="2461"/>
              </a:lnSpc>
            </a:pPr>
            <a:r>
              <a:rPr lang="en-US" b="true" sz="2300">
                <a:solidFill>
                  <a:srgbClr val="330099"/>
                </a:solidFill>
                <a:latin typeface="Poppins Bold"/>
                <a:ea typeface="Poppins Bold"/>
                <a:cs typeface="Poppins Bold"/>
                <a:sym typeface="Poppins Bold"/>
              </a:rPr>
              <a:t>T</a:t>
            </a:r>
            <a:r>
              <a:rPr lang="en-US" b="true" sz="2300" strike="noStrike" u="none">
                <a:solidFill>
                  <a:srgbClr val="330099"/>
                </a:solidFill>
                <a:latin typeface="Poppins Bold"/>
                <a:ea typeface="Poppins Bold"/>
                <a:cs typeface="Poppins Bold"/>
                <a:sym typeface="Poppins Bold"/>
              </a:rPr>
              <a:t>arget Market:</a:t>
            </a:r>
          </a:p>
        </p:txBody>
      </p:sp>
      <p:sp>
        <p:nvSpPr>
          <p:cNvPr name="TextBox 23" id="23"/>
          <p:cNvSpPr txBox="true"/>
          <p:nvPr/>
        </p:nvSpPr>
        <p:spPr>
          <a:xfrm rot="0">
            <a:off x="2681551" y="5135077"/>
            <a:ext cx="6087625" cy="315595"/>
          </a:xfrm>
          <a:prstGeom prst="rect">
            <a:avLst/>
          </a:prstGeom>
        </p:spPr>
        <p:txBody>
          <a:bodyPr anchor="t" rtlCol="false" tIns="0" lIns="0" bIns="0" rIns="0">
            <a:spAutoFit/>
          </a:bodyPr>
          <a:lstStyle/>
          <a:p>
            <a:pPr algn="l" marL="0" indent="0" lvl="0">
              <a:lnSpc>
                <a:spcPts val="2300"/>
              </a:lnSpc>
            </a:pPr>
            <a:r>
              <a:rPr lang="en-US" b="true" sz="2300">
                <a:solidFill>
                  <a:srgbClr val="330099"/>
                </a:solidFill>
                <a:latin typeface="Poppins Bold"/>
                <a:ea typeface="Poppins Bold"/>
                <a:cs typeface="Poppins Bold"/>
                <a:sym typeface="Poppins Bold"/>
              </a:rPr>
              <a:t>Market S</a:t>
            </a:r>
            <a:r>
              <a:rPr lang="en-US" b="true" sz="2300" strike="noStrike" u="none">
                <a:solidFill>
                  <a:srgbClr val="330099"/>
                </a:solidFill>
                <a:latin typeface="Poppins Bold"/>
                <a:ea typeface="Poppins Bold"/>
                <a:cs typeface="Poppins Bold"/>
                <a:sym typeface="Poppins Bold"/>
              </a:rPr>
              <a:t>ize</a:t>
            </a:r>
          </a:p>
        </p:txBody>
      </p:sp>
      <p:grpSp>
        <p:nvGrpSpPr>
          <p:cNvPr name="Group 24" id="24"/>
          <p:cNvGrpSpPr/>
          <p:nvPr/>
        </p:nvGrpSpPr>
        <p:grpSpPr>
          <a:xfrm rot="0">
            <a:off x="1992765" y="6562811"/>
            <a:ext cx="379322" cy="37932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7" id="27"/>
          <p:cNvSpPr txBox="true"/>
          <p:nvPr/>
        </p:nvSpPr>
        <p:spPr>
          <a:xfrm rot="0">
            <a:off x="2662466" y="6600136"/>
            <a:ext cx="6481534" cy="323723"/>
          </a:xfrm>
          <a:prstGeom prst="rect">
            <a:avLst/>
          </a:prstGeom>
        </p:spPr>
        <p:txBody>
          <a:bodyPr anchor="t" rtlCol="false" tIns="0" lIns="0" bIns="0" rIns="0">
            <a:spAutoFit/>
          </a:bodyPr>
          <a:lstStyle/>
          <a:p>
            <a:pPr algn="l" marL="0" indent="0" lvl="0">
              <a:lnSpc>
                <a:spcPts val="2461"/>
              </a:lnSpc>
            </a:pPr>
            <a:r>
              <a:rPr lang="en-US" b="true" sz="2300">
                <a:solidFill>
                  <a:srgbClr val="330099"/>
                </a:solidFill>
                <a:latin typeface="Poppins Bold"/>
                <a:ea typeface="Poppins Bold"/>
                <a:cs typeface="Poppins Bold"/>
                <a:sym typeface="Poppins Bold"/>
              </a:rPr>
              <a:t>U</a:t>
            </a:r>
            <a:r>
              <a:rPr lang="en-US" b="true" sz="2300" strike="noStrike" u="none">
                <a:solidFill>
                  <a:srgbClr val="330099"/>
                </a:solidFill>
                <a:latin typeface="Poppins Bold"/>
                <a:ea typeface="Poppins Bold"/>
                <a:cs typeface="Poppins Bold"/>
                <a:sym typeface="Poppins Bold"/>
              </a:rPr>
              <a:t>ser Personas</a:t>
            </a:r>
          </a:p>
        </p:txBody>
      </p:sp>
      <p:grpSp>
        <p:nvGrpSpPr>
          <p:cNvPr name="Group 28" id="28"/>
          <p:cNvGrpSpPr/>
          <p:nvPr/>
        </p:nvGrpSpPr>
        <p:grpSpPr>
          <a:xfrm rot="0">
            <a:off x="16389694" y="950168"/>
            <a:ext cx="1103776" cy="761361"/>
            <a:chOff x="0" y="0"/>
            <a:chExt cx="330731" cy="228132"/>
          </a:xfrm>
        </p:grpSpPr>
        <p:sp>
          <p:nvSpPr>
            <p:cNvPr name="Freeform 29" id="29"/>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30" id="30"/>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31" id="31"/>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Poppins"/>
                <a:ea typeface="Poppins"/>
                <a:cs typeface="Poppins"/>
                <a:sym typeface="Poppins"/>
              </a:rPr>
              <a:t>19</a:t>
            </a:r>
          </a:p>
        </p:txBody>
      </p:sp>
      <p:sp>
        <p:nvSpPr>
          <p:cNvPr name="TextBox 32" id="32"/>
          <p:cNvSpPr txBox="true"/>
          <p:nvPr/>
        </p:nvSpPr>
        <p:spPr>
          <a:xfrm rot="0">
            <a:off x="2662466" y="4551648"/>
            <a:ext cx="6700016" cy="397764"/>
          </a:xfrm>
          <a:prstGeom prst="rect">
            <a:avLst/>
          </a:prstGeom>
        </p:spPr>
        <p:txBody>
          <a:bodyPr anchor="t" rtlCol="false" tIns="0" lIns="0" bIns="0" rIns="0">
            <a:spAutoFit/>
          </a:bodyPr>
          <a:lstStyle/>
          <a:p>
            <a:pPr algn="l">
              <a:lnSpc>
                <a:spcPts val="3047"/>
              </a:lnSpc>
            </a:pPr>
            <a:r>
              <a:rPr lang="en-US" sz="2399">
                <a:solidFill>
                  <a:srgbClr val="211F1C"/>
                </a:solidFill>
                <a:latin typeface="Poppins"/>
                <a:ea typeface="Poppins"/>
                <a:cs typeface="Poppins"/>
                <a:sym typeface="Poppins"/>
              </a:rPr>
              <a:t>Fitness tech users, gyms, physiotherapists.</a:t>
            </a:r>
          </a:p>
        </p:txBody>
      </p:sp>
      <p:sp>
        <p:nvSpPr>
          <p:cNvPr name="TextBox 33" id="33"/>
          <p:cNvSpPr txBox="true"/>
          <p:nvPr/>
        </p:nvSpPr>
        <p:spPr>
          <a:xfrm rot="0">
            <a:off x="2662466" y="5564972"/>
            <a:ext cx="6700016" cy="778764"/>
          </a:xfrm>
          <a:prstGeom prst="rect">
            <a:avLst/>
          </a:prstGeom>
        </p:spPr>
        <p:txBody>
          <a:bodyPr anchor="t" rtlCol="false" tIns="0" lIns="0" bIns="0" rIns="0">
            <a:spAutoFit/>
          </a:bodyPr>
          <a:lstStyle/>
          <a:p>
            <a:pPr algn="l">
              <a:lnSpc>
                <a:spcPts val="3047"/>
              </a:lnSpc>
            </a:pPr>
            <a:r>
              <a:rPr lang="en-US" sz="2399">
                <a:solidFill>
                  <a:srgbClr val="211F1C"/>
                </a:solidFill>
                <a:latin typeface="Poppins"/>
                <a:ea typeface="Poppins"/>
                <a:cs typeface="Poppins"/>
                <a:sym typeface="Poppins"/>
              </a:rPr>
              <a:t>Global fitness app market projected to reach $1M by 2030.</a:t>
            </a:r>
          </a:p>
        </p:txBody>
      </p:sp>
      <p:sp>
        <p:nvSpPr>
          <p:cNvPr name="TextBox 34" id="34"/>
          <p:cNvSpPr txBox="true"/>
          <p:nvPr/>
        </p:nvSpPr>
        <p:spPr>
          <a:xfrm rot="0">
            <a:off x="2443984" y="7038159"/>
            <a:ext cx="6700016" cy="1159764"/>
          </a:xfrm>
          <a:prstGeom prst="rect">
            <a:avLst/>
          </a:prstGeom>
        </p:spPr>
        <p:txBody>
          <a:bodyPr anchor="t" rtlCol="false" tIns="0" lIns="0" bIns="0" rIns="0">
            <a:spAutoFit/>
          </a:bodyPr>
          <a:lstStyle/>
          <a:p>
            <a:pPr algn="l" marL="518158" indent="-259079" lvl="1">
              <a:lnSpc>
                <a:spcPts val="3047"/>
              </a:lnSpc>
              <a:buFont typeface="Arial"/>
              <a:buChar char="•"/>
            </a:pPr>
            <a:r>
              <a:rPr lang="en-US" sz="2399">
                <a:solidFill>
                  <a:srgbClr val="211F1C"/>
                </a:solidFill>
                <a:latin typeface="Poppins"/>
                <a:ea typeface="Poppins"/>
                <a:cs typeface="Poppins"/>
                <a:sym typeface="Poppins"/>
              </a:rPr>
              <a:t>Gym newbies needing guidance</a:t>
            </a:r>
          </a:p>
          <a:p>
            <a:pPr algn="l" marL="518158" indent="-259079" lvl="1">
              <a:lnSpc>
                <a:spcPts val="3047"/>
              </a:lnSpc>
              <a:buFont typeface="Arial"/>
              <a:buChar char="•"/>
            </a:pPr>
            <a:r>
              <a:rPr lang="en-US" sz="2399">
                <a:solidFill>
                  <a:srgbClr val="211F1C"/>
                </a:solidFill>
                <a:latin typeface="Poppins"/>
                <a:ea typeface="Poppins"/>
                <a:cs typeface="Poppins"/>
                <a:sym typeface="Poppins"/>
              </a:rPr>
              <a:t>Athletes avoiding injuries</a:t>
            </a:r>
          </a:p>
          <a:p>
            <a:pPr algn="l" marL="518158" indent="-259079" lvl="1">
              <a:lnSpc>
                <a:spcPts val="3047"/>
              </a:lnSpc>
              <a:buFont typeface="Arial"/>
              <a:buChar char="•"/>
            </a:pPr>
            <a:r>
              <a:rPr lang="en-US" sz="2399">
                <a:solidFill>
                  <a:srgbClr val="211F1C"/>
                </a:solidFill>
                <a:latin typeface="Poppins"/>
                <a:ea typeface="Poppins"/>
                <a:cs typeface="Poppins"/>
                <a:sym typeface="Poppins"/>
              </a:rPr>
              <a:t>Physio patients needing rehab</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89694" y="950168"/>
            <a:ext cx="1103776" cy="761361"/>
            <a:chOff x="0" y="0"/>
            <a:chExt cx="330731" cy="228132"/>
          </a:xfrm>
        </p:grpSpPr>
        <p:sp>
          <p:nvSpPr>
            <p:cNvPr name="Freeform 4" id="4"/>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5" id="5"/>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20</a:t>
            </a:r>
          </a:p>
        </p:txBody>
      </p:sp>
      <p:grpSp>
        <p:nvGrpSpPr>
          <p:cNvPr name="Group 7" id="7"/>
          <p:cNvGrpSpPr/>
          <p:nvPr/>
        </p:nvGrpSpPr>
        <p:grpSpPr>
          <a:xfrm rot="5792002">
            <a:off x="1901666" y="8869429"/>
            <a:ext cx="1382292" cy="13822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3395755">
            <a:off x="17596854" y="722441"/>
            <a:ext cx="1382292" cy="13822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3" id="13"/>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14" id="14"/>
          <p:cNvSpPr txBox="true"/>
          <p:nvPr/>
        </p:nvSpPr>
        <p:spPr>
          <a:xfrm rot="0">
            <a:off x="2176255" y="1854404"/>
            <a:ext cx="13487586" cy="870121"/>
          </a:xfrm>
          <a:prstGeom prst="rect">
            <a:avLst/>
          </a:prstGeom>
        </p:spPr>
        <p:txBody>
          <a:bodyPr anchor="t" rtlCol="false" tIns="0" lIns="0" bIns="0" rIns="0">
            <a:spAutoFit/>
          </a:bodyPr>
          <a:lstStyle/>
          <a:p>
            <a:pPr algn="ctr">
              <a:lnSpc>
                <a:spcPts val="5803"/>
              </a:lnSpc>
            </a:pPr>
            <a:r>
              <a:rPr lang="en-US" b="true" sz="6670" spc="-326">
                <a:solidFill>
                  <a:srgbClr val="FF9999"/>
                </a:solidFill>
                <a:latin typeface="Poppins Bold"/>
                <a:ea typeface="Poppins Bold"/>
                <a:cs typeface="Poppins Bold"/>
                <a:sym typeface="Poppins Bold"/>
              </a:rPr>
              <a:t>CHRO(Jurabek Tojiddinov)</a:t>
            </a:r>
          </a:p>
        </p:txBody>
      </p:sp>
      <p:grpSp>
        <p:nvGrpSpPr>
          <p:cNvPr name="Group 15" id="15"/>
          <p:cNvGrpSpPr/>
          <p:nvPr/>
        </p:nvGrpSpPr>
        <p:grpSpPr>
          <a:xfrm rot="0">
            <a:off x="-6937789" y="7053117"/>
            <a:ext cx="10287000" cy="102870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2016206" y="3521666"/>
            <a:ext cx="6843109" cy="2667740"/>
            <a:chOff x="0" y="0"/>
            <a:chExt cx="1802300" cy="702615"/>
          </a:xfrm>
        </p:grpSpPr>
        <p:sp>
          <p:nvSpPr>
            <p:cNvPr name="Freeform 19" id="19"/>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20" id="20"/>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1255357" y="3974060"/>
            <a:ext cx="1521697" cy="152169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14463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01</a:t>
            </a:r>
          </a:p>
        </p:txBody>
      </p:sp>
      <p:sp>
        <p:nvSpPr>
          <p:cNvPr name="TextBox 25" id="25"/>
          <p:cNvSpPr txBox="true"/>
          <p:nvPr/>
        </p:nvSpPr>
        <p:spPr>
          <a:xfrm rot="0">
            <a:off x="3192585" y="4148739"/>
            <a:ext cx="5379259" cy="2269863"/>
          </a:xfrm>
          <a:prstGeom prst="rect">
            <a:avLst/>
          </a:prstGeom>
        </p:spPr>
        <p:txBody>
          <a:bodyPr anchor="t" rtlCol="false" tIns="0" lIns="0" bIns="0" rIns="0">
            <a:spAutoFit/>
          </a:bodyPr>
          <a:lstStyle/>
          <a:p>
            <a:pPr algn="l" marL="302265" indent="-151133" lvl="1">
              <a:lnSpc>
                <a:spcPts val="2380"/>
              </a:lnSpc>
              <a:buFont typeface="Arial"/>
              <a:buChar char="•"/>
            </a:pPr>
            <a:r>
              <a:rPr lang="en-US" sz="1400">
                <a:solidFill>
                  <a:srgbClr val="FFFFFF">
                    <a:alpha val="69804"/>
                  </a:srgbClr>
                </a:solidFill>
                <a:latin typeface="Poppins"/>
                <a:ea typeface="Poppins"/>
                <a:cs typeface="Poppins"/>
                <a:sym typeface="Poppins"/>
              </a:rPr>
              <a:t>Develop a People-First Strategy aligned with VisionFit’s growth.</a:t>
            </a:r>
          </a:p>
          <a:p>
            <a:pPr algn="l" marL="302265" indent="-151133" lvl="1">
              <a:lnSpc>
                <a:spcPts val="2380"/>
              </a:lnSpc>
              <a:buFont typeface="Arial"/>
              <a:buChar char="•"/>
            </a:pPr>
            <a:r>
              <a:rPr lang="en-US" sz="1400">
                <a:solidFill>
                  <a:srgbClr val="FFFFFF">
                    <a:alpha val="69804"/>
                  </a:srgbClr>
                </a:solidFill>
                <a:latin typeface="Poppins"/>
                <a:ea typeface="Poppins"/>
                <a:cs typeface="Poppins"/>
                <a:sym typeface="Poppins"/>
              </a:rPr>
              <a:t>Foster a performance-driven culture through regular feedback loops and OKRs.</a:t>
            </a:r>
          </a:p>
          <a:p>
            <a:pPr algn="l" marL="302265" indent="-151133" lvl="1">
              <a:lnSpc>
                <a:spcPts val="2380"/>
              </a:lnSpc>
              <a:buFont typeface="Arial"/>
              <a:buChar char="•"/>
            </a:pPr>
            <a:r>
              <a:rPr lang="en-US" sz="1400">
                <a:solidFill>
                  <a:srgbClr val="FFFFFF">
                    <a:alpha val="69804"/>
                  </a:srgbClr>
                </a:solidFill>
                <a:latin typeface="Poppins"/>
                <a:ea typeface="Poppins"/>
                <a:cs typeface="Poppins"/>
                <a:sym typeface="Poppins"/>
              </a:rPr>
              <a:t>D</a:t>
            </a:r>
            <a:r>
              <a:rPr lang="en-US" sz="1400">
                <a:solidFill>
                  <a:srgbClr val="FFFFFF">
                    <a:alpha val="69804"/>
                  </a:srgbClr>
                </a:solidFill>
                <a:latin typeface="Poppins"/>
                <a:ea typeface="Poppins"/>
                <a:cs typeface="Poppins"/>
                <a:sym typeface="Poppins"/>
              </a:rPr>
              <a:t>esign and implement employee development programs (e.g., leadership training, skill workshops).</a:t>
            </a:r>
          </a:p>
          <a:p>
            <a:pPr algn="l" marL="302265" indent="-151133" lvl="1">
              <a:lnSpc>
                <a:spcPts val="2380"/>
              </a:lnSpc>
              <a:buFont typeface="Arial"/>
              <a:buChar char="•"/>
            </a:pPr>
            <a:r>
              <a:rPr lang="en-US" sz="1400">
                <a:solidFill>
                  <a:srgbClr val="FFFFFF">
                    <a:alpha val="69804"/>
                  </a:srgbClr>
                </a:solidFill>
                <a:latin typeface="Poppins"/>
                <a:ea typeface="Poppins"/>
                <a:cs typeface="Poppins"/>
                <a:sym typeface="Poppins"/>
              </a:rPr>
              <a:t>Promote a culture of diversity, inclusion, and well-being</a:t>
            </a:r>
          </a:p>
          <a:p>
            <a:pPr algn="l">
              <a:lnSpc>
                <a:spcPts val="1530"/>
              </a:lnSpc>
            </a:pPr>
          </a:p>
        </p:txBody>
      </p:sp>
      <p:sp>
        <p:nvSpPr>
          <p:cNvPr name="TextBox 26" id="26"/>
          <p:cNvSpPr txBox="true"/>
          <p:nvPr/>
        </p:nvSpPr>
        <p:spPr>
          <a:xfrm rot="0">
            <a:off x="3192585" y="3675664"/>
            <a:ext cx="5951415" cy="425449"/>
          </a:xfrm>
          <a:prstGeom prst="rect">
            <a:avLst/>
          </a:prstGeom>
        </p:spPr>
        <p:txBody>
          <a:bodyPr anchor="t" rtlCol="false" tIns="0" lIns="0" bIns="0" rIns="0">
            <a:spAutoFit/>
          </a:bodyPr>
          <a:lstStyle/>
          <a:p>
            <a:pPr algn="l" marL="0" indent="0" lvl="0">
              <a:lnSpc>
                <a:spcPts val="3400"/>
              </a:lnSpc>
              <a:spcBef>
                <a:spcPct val="0"/>
              </a:spcBef>
            </a:pPr>
            <a:r>
              <a:rPr lang="en-US" b="true" sz="2000">
                <a:solidFill>
                  <a:srgbClr val="FFFFFF"/>
                </a:solidFill>
                <a:latin typeface="Poppins Bold"/>
                <a:ea typeface="Poppins Bold"/>
                <a:cs typeface="Poppins Bold"/>
                <a:sym typeface="Poppins Bold"/>
              </a:rPr>
              <a:t>Talent Strategy &amp; Culture Development</a:t>
            </a:r>
          </a:p>
        </p:txBody>
      </p:sp>
      <p:grpSp>
        <p:nvGrpSpPr>
          <p:cNvPr name="Group 27" id="27"/>
          <p:cNvGrpSpPr/>
          <p:nvPr/>
        </p:nvGrpSpPr>
        <p:grpSpPr>
          <a:xfrm rot="0">
            <a:off x="2016206" y="6590560"/>
            <a:ext cx="6843109" cy="2667740"/>
            <a:chOff x="0" y="0"/>
            <a:chExt cx="1802300" cy="702615"/>
          </a:xfrm>
        </p:grpSpPr>
        <p:sp>
          <p:nvSpPr>
            <p:cNvPr name="Freeform 28" id="28"/>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29" id="29"/>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30" id="30"/>
          <p:cNvGrpSpPr/>
          <p:nvPr/>
        </p:nvGrpSpPr>
        <p:grpSpPr>
          <a:xfrm rot="0">
            <a:off x="1255357" y="7042953"/>
            <a:ext cx="1521697" cy="152169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33" id="33"/>
          <p:cNvSpPr txBox="true"/>
          <p:nvPr/>
        </p:nvSpPr>
        <p:spPr>
          <a:xfrm rot="0">
            <a:off x="14463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03</a:t>
            </a:r>
          </a:p>
        </p:txBody>
      </p:sp>
      <p:sp>
        <p:nvSpPr>
          <p:cNvPr name="TextBox 34" id="34"/>
          <p:cNvSpPr txBox="true"/>
          <p:nvPr/>
        </p:nvSpPr>
        <p:spPr>
          <a:xfrm rot="0">
            <a:off x="3192585" y="7339015"/>
            <a:ext cx="5379259" cy="1927484"/>
          </a:xfrm>
          <a:prstGeom prst="rect">
            <a:avLst/>
          </a:prstGeom>
        </p:spPr>
        <p:txBody>
          <a:bodyPr anchor="t" rtlCol="false" tIns="0" lIns="0" bIns="0" rIns="0">
            <a:spAutoFit/>
          </a:bodyPr>
          <a:lstStyle/>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Lead a strategic hiring process for cross-functional teams (AI, Product, Design, Support).</a:t>
            </a:r>
          </a:p>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Strengthen employer branding via social media, tech events, and employee advocacy.</a:t>
            </a:r>
          </a:p>
          <a:p>
            <a:pPr algn="l" marL="280674" indent="-140337" lvl="1">
              <a:lnSpc>
                <a:spcPts val="2210"/>
              </a:lnSpc>
              <a:buFont typeface="Arial"/>
              <a:buChar char="•"/>
            </a:pPr>
            <a:r>
              <a:rPr lang="en-US" sz="1300">
                <a:solidFill>
                  <a:srgbClr val="FFFFFF">
                    <a:alpha val="69804"/>
                  </a:srgbClr>
                </a:solidFill>
                <a:latin typeface="Poppins"/>
                <a:ea typeface="Poppins"/>
                <a:cs typeface="Poppins"/>
                <a:sym typeface="Poppins"/>
              </a:rPr>
              <a:t>Build partnerships with universities and bootcamps for early talent acquisition.</a:t>
            </a:r>
          </a:p>
          <a:p>
            <a:pPr algn="l">
              <a:lnSpc>
                <a:spcPts val="2210"/>
              </a:lnSpc>
            </a:pPr>
          </a:p>
        </p:txBody>
      </p:sp>
      <p:sp>
        <p:nvSpPr>
          <p:cNvPr name="TextBox 35" id="35"/>
          <p:cNvSpPr txBox="true"/>
          <p:nvPr/>
        </p:nvSpPr>
        <p:spPr>
          <a:xfrm rot="0">
            <a:off x="3192585" y="6744558"/>
            <a:ext cx="5806417" cy="473000"/>
          </a:xfrm>
          <a:prstGeom prst="rect">
            <a:avLst/>
          </a:prstGeom>
        </p:spPr>
        <p:txBody>
          <a:bodyPr anchor="t" rtlCol="false" tIns="0" lIns="0" bIns="0" rIns="0">
            <a:spAutoFit/>
          </a:bodyPr>
          <a:lstStyle/>
          <a:p>
            <a:pPr algn="l">
              <a:lnSpc>
                <a:spcPts val="3910"/>
              </a:lnSpc>
              <a:spcBef>
                <a:spcPct val="0"/>
              </a:spcBef>
            </a:pPr>
            <a:r>
              <a:rPr lang="en-US" b="true" sz="2300">
                <a:solidFill>
                  <a:srgbClr val="FFFFFF"/>
                </a:solidFill>
                <a:latin typeface="Poppins Bold"/>
                <a:ea typeface="Poppins Bold"/>
                <a:cs typeface="Poppins Bold"/>
                <a:sym typeface="Poppins Bold"/>
              </a:rPr>
              <a:t> Recruitment &amp; Employer Branding</a:t>
            </a:r>
          </a:p>
        </p:txBody>
      </p:sp>
      <p:grpSp>
        <p:nvGrpSpPr>
          <p:cNvPr name="Group 36" id="36"/>
          <p:cNvGrpSpPr/>
          <p:nvPr/>
        </p:nvGrpSpPr>
        <p:grpSpPr>
          <a:xfrm rot="0">
            <a:off x="10131506" y="3521666"/>
            <a:ext cx="6843109" cy="2667740"/>
            <a:chOff x="0" y="0"/>
            <a:chExt cx="1802300" cy="702615"/>
          </a:xfrm>
        </p:grpSpPr>
        <p:sp>
          <p:nvSpPr>
            <p:cNvPr name="Freeform 37" id="37"/>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38" id="38"/>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grpSp>
        <p:nvGrpSpPr>
          <p:cNvPr name="Group 39" id="39"/>
          <p:cNvGrpSpPr/>
          <p:nvPr/>
        </p:nvGrpSpPr>
        <p:grpSpPr>
          <a:xfrm rot="0">
            <a:off x="9370657" y="3974060"/>
            <a:ext cx="1521697" cy="152169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42" id="42"/>
          <p:cNvSpPr txBox="true"/>
          <p:nvPr/>
        </p:nvSpPr>
        <p:spPr>
          <a:xfrm rot="0">
            <a:off x="9561642" y="4340106"/>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02</a:t>
            </a:r>
          </a:p>
        </p:txBody>
      </p:sp>
      <p:sp>
        <p:nvSpPr>
          <p:cNvPr name="TextBox 43" id="43"/>
          <p:cNvSpPr txBox="true"/>
          <p:nvPr/>
        </p:nvSpPr>
        <p:spPr>
          <a:xfrm rot="0">
            <a:off x="11307885" y="4260597"/>
            <a:ext cx="5666730" cy="2063488"/>
          </a:xfrm>
          <a:prstGeom prst="rect">
            <a:avLst/>
          </a:prstGeom>
        </p:spPr>
        <p:txBody>
          <a:bodyPr anchor="t" rtlCol="false" tIns="0" lIns="0" bIns="0" rIns="0">
            <a:spAutoFit/>
          </a:bodyPr>
          <a:lstStyle/>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Build data-driven dashboards to monitor hiring efficiency, retention, and engagement levels.</a:t>
            </a:r>
          </a:p>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Leverage predictive analytics to forecast hiring needs and skill gaps.</a:t>
            </a:r>
          </a:p>
          <a:p>
            <a:pPr algn="l" marL="302264" indent="-151132" lvl="1">
              <a:lnSpc>
                <a:spcPts val="2380"/>
              </a:lnSpc>
              <a:buFont typeface="Arial"/>
              <a:buChar char="•"/>
            </a:pPr>
            <a:r>
              <a:rPr lang="en-US" sz="1400">
                <a:solidFill>
                  <a:srgbClr val="FFFFFF">
                    <a:alpha val="69804"/>
                  </a:srgbClr>
                </a:solidFill>
                <a:latin typeface="Poppins"/>
                <a:ea typeface="Poppins"/>
                <a:cs typeface="Poppins"/>
                <a:sym typeface="Poppins"/>
              </a:rPr>
              <a:t>Align workforce planning with product and market roadmap.</a:t>
            </a:r>
          </a:p>
          <a:p>
            <a:pPr algn="l">
              <a:lnSpc>
                <a:spcPts val="2380"/>
              </a:lnSpc>
            </a:pPr>
          </a:p>
        </p:txBody>
      </p:sp>
      <p:sp>
        <p:nvSpPr>
          <p:cNvPr name="TextBox 44" id="44"/>
          <p:cNvSpPr txBox="true"/>
          <p:nvPr/>
        </p:nvSpPr>
        <p:spPr>
          <a:xfrm rot="0">
            <a:off x="11307885" y="3675664"/>
            <a:ext cx="5233738" cy="473000"/>
          </a:xfrm>
          <a:prstGeom prst="rect">
            <a:avLst/>
          </a:prstGeom>
        </p:spPr>
        <p:txBody>
          <a:bodyPr anchor="t" rtlCol="false" tIns="0" lIns="0" bIns="0" rIns="0">
            <a:spAutoFit/>
          </a:bodyPr>
          <a:lstStyle/>
          <a:p>
            <a:pPr algn="l" marL="0" indent="0" lvl="0">
              <a:lnSpc>
                <a:spcPts val="3910"/>
              </a:lnSpc>
              <a:spcBef>
                <a:spcPct val="0"/>
              </a:spcBef>
            </a:pPr>
            <a:r>
              <a:rPr lang="en-US" b="true" sz="2300">
                <a:solidFill>
                  <a:srgbClr val="FFFFFF"/>
                </a:solidFill>
                <a:latin typeface="Poppins Bold"/>
                <a:ea typeface="Poppins Bold"/>
                <a:cs typeface="Poppins Bold"/>
                <a:sym typeface="Poppins Bold"/>
              </a:rPr>
              <a:t>HR Analytics &amp; Workforce Planning</a:t>
            </a:r>
          </a:p>
        </p:txBody>
      </p:sp>
      <p:grpSp>
        <p:nvGrpSpPr>
          <p:cNvPr name="Group 45" id="45"/>
          <p:cNvGrpSpPr/>
          <p:nvPr/>
        </p:nvGrpSpPr>
        <p:grpSpPr>
          <a:xfrm rot="0">
            <a:off x="10131506" y="6590560"/>
            <a:ext cx="6843109" cy="2667740"/>
            <a:chOff x="0" y="0"/>
            <a:chExt cx="1802300" cy="702615"/>
          </a:xfrm>
        </p:grpSpPr>
        <p:sp>
          <p:nvSpPr>
            <p:cNvPr name="Freeform 46" id="46"/>
            <p:cNvSpPr/>
            <p:nvPr/>
          </p:nvSpPr>
          <p:spPr>
            <a:xfrm flipH="false" flipV="false" rot="0">
              <a:off x="0" y="0"/>
              <a:ext cx="1802300" cy="702615"/>
            </a:xfrm>
            <a:custGeom>
              <a:avLst/>
              <a:gdLst/>
              <a:ahLst/>
              <a:cxnLst/>
              <a:rect r="r" b="b" t="t" l="l"/>
              <a:pathLst>
                <a:path h="702615" w="1802300">
                  <a:moveTo>
                    <a:pt x="46385" y="0"/>
                  </a:moveTo>
                  <a:lnTo>
                    <a:pt x="1755915" y="0"/>
                  </a:lnTo>
                  <a:cubicBezTo>
                    <a:pt x="1781533" y="0"/>
                    <a:pt x="1802300" y="20767"/>
                    <a:pt x="1802300" y="46385"/>
                  </a:cubicBezTo>
                  <a:lnTo>
                    <a:pt x="1802300" y="656229"/>
                  </a:lnTo>
                  <a:cubicBezTo>
                    <a:pt x="1802300" y="681847"/>
                    <a:pt x="1781533" y="702615"/>
                    <a:pt x="1755915" y="702615"/>
                  </a:cubicBezTo>
                  <a:lnTo>
                    <a:pt x="46385" y="702615"/>
                  </a:lnTo>
                  <a:cubicBezTo>
                    <a:pt x="34083" y="702615"/>
                    <a:pt x="22285" y="697728"/>
                    <a:pt x="13586" y="689029"/>
                  </a:cubicBezTo>
                  <a:cubicBezTo>
                    <a:pt x="4887" y="680330"/>
                    <a:pt x="0" y="668532"/>
                    <a:pt x="0" y="656229"/>
                  </a:cubicBezTo>
                  <a:lnTo>
                    <a:pt x="0" y="46385"/>
                  </a:lnTo>
                  <a:cubicBezTo>
                    <a:pt x="0" y="34083"/>
                    <a:pt x="4887" y="22285"/>
                    <a:pt x="13586" y="13586"/>
                  </a:cubicBezTo>
                  <a:cubicBezTo>
                    <a:pt x="22285" y="4887"/>
                    <a:pt x="34083" y="0"/>
                    <a:pt x="46385" y="0"/>
                  </a:cubicBezTo>
                  <a:close/>
                </a:path>
              </a:pathLst>
            </a:custGeom>
            <a:solidFill>
              <a:srgbClr val="3C03AD"/>
            </a:solidFill>
          </p:spPr>
        </p:sp>
        <p:sp>
          <p:nvSpPr>
            <p:cNvPr name="TextBox 47" id="47"/>
            <p:cNvSpPr txBox="true"/>
            <p:nvPr/>
          </p:nvSpPr>
          <p:spPr>
            <a:xfrm>
              <a:off x="0" y="-57150"/>
              <a:ext cx="1802300" cy="759765"/>
            </a:xfrm>
            <a:prstGeom prst="rect">
              <a:avLst/>
            </a:prstGeom>
          </p:spPr>
          <p:txBody>
            <a:bodyPr anchor="ctr" rtlCol="false" tIns="50800" lIns="50800" bIns="50800" rIns="50800"/>
            <a:lstStyle/>
            <a:p>
              <a:pPr algn="ctr">
                <a:lnSpc>
                  <a:spcPts val="2799"/>
                </a:lnSpc>
              </a:pPr>
            </a:p>
          </p:txBody>
        </p:sp>
      </p:grpSp>
      <p:sp>
        <p:nvSpPr>
          <p:cNvPr name="TextBox 48" id="48"/>
          <p:cNvSpPr txBox="true"/>
          <p:nvPr/>
        </p:nvSpPr>
        <p:spPr>
          <a:xfrm rot="0">
            <a:off x="11307885" y="6914780"/>
            <a:ext cx="5379259" cy="2257684"/>
          </a:xfrm>
          <a:prstGeom prst="rect">
            <a:avLst/>
          </a:prstGeom>
        </p:spPr>
        <p:txBody>
          <a:bodyPr anchor="t" rtlCol="false" tIns="0" lIns="0" bIns="0" rIns="0">
            <a:spAutoFit/>
          </a:bodyPr>
          <a:lstStyle/>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Automate HR workflows using tools like BambooHR or HiBob.</a:t>
            </a:r>
          </a:p>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Ensure compliance with labor laws and international standards (e.g., GDPR).</a:t>
            </a:r>
          </a:p>
          <a:p>
            <a:pPr algn="l" marL="323853" indent="-161927" lvl="1">
              <a:lnSpc>
                <a:spcPts val="2550"/>
              </a:lnSpc>
              <a:buFont typeface="Arial"/>
              <a:buChar char="•"/>
            </a:pPr>
            <a:r>
              <a:rPr lang="en-US" sz="1500">
                <a:solidFill>
                  <a:srgbClr val="FFFFFF">
                    <a:alpha val="69804"/>
                  </a:srgbClr>
                </a:solidFill>
                <a:latin typeface="Poppins"/>
                <a:ea typeface="Poppins"/>
                <a:cs typeface="Poppins"/>
                <a:sym typeface="Poppins"/>
              </a:rPr>
              <a:t>C</a:t>
            </a:r>
            <a:r>
              <a:rPr lang="en-US" sz="1500">
                <a:solidFill>
                  <a:srgbClr val="FFFFFF">
                    <a:alpha val="69804"/>
                  </a:srgbClr>
                </a:solidFill>
                <a:latin typeface="Poppins"/>
                <a:ea typeface="Poppins"/>
                <a:cs typeface="Poppins"/>
                <a:sym typeface="Poppins"/>
              </a:rPr>
              <a:t>reate policies for remote/hybrid teams, performance reviews, and equity allocation.</a:t>
            </a:r>
          </a:p>
          <a:p>
            <a:pPr algn="l">
              <a:lnSpc>
                <a:spcPts val="2550"/>
              </a:lnSpc>
            </a:pPr>
          </a:p>
        </p:txBody>
      </p:sp>
      <p:grpSp>
        <p:nvGrpSpPr>
          <p:cNvPr name="Group 49" id="49"/>
          <p:cNvGrpSpPr/>
          <p:nvPr/>
        </p:nvGrpSpPr>
        <p:grpSpPr>
          <a:xfrm rot="0">
            <a:off x="9392595" y="7053117"/>
            <a:ext cx="1521697" cy="1521697"/>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51" id="5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52" id="52"/>
          <p:cNvSpPr txBox="true"/>
          <p:nvPr/>
        </p:nvSpPr>
        <p:spPr>
          <a:xfrm rot="0">
            <a:off x="9561642" y="7408999"/>
            <a:ext cx="1104036" cy="800826"/>
          </a:xfrm>
          <a:prstGeom prst="rect">
            <a:avLst/>
          </a:prstGeom>
        </p:spPr>
        <p:txBody>
          <a:bodyPr anchor="t" rtlCol="false" tIns="0" lIns="0" bIns="0" rIns="0">
            <a:spAutoFit/>
          </a:bodyPr>
          <a:lstStyle/>
          <a:p>
            <a:pPr algn="ctr" marL="0" indent="0" lvl="0">
              <a:lnSpc>
                <a:spcPts val="5798"/>
              </a:lnSpc>
              <a:spcBef>
                <a:spcPct val="0"/>
              </a:spcBef>
            </a:pPr>
            <a:r>
              <a:rPr lang="en-US" b="true" sz="5368" spc="-263">
                <a:solidFill>
                  <a:srgbClr val="FFFFFF"/>
                </a:solidFill>
                <a:latin typeface="Poppins Bold"/>
                <a:ea typeface="Poppins Bold"/>
                <a:cs typeface="Poppins Bold"/>
                <a:sym typeface="Poppins Bold"/>
              </a:rPr>
              <a:t>04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3395755">
            <a:off x="17525632" y="7740795"/>
            <a:ext cx="1382292" cy="138229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2720930" y="2867104"/>
            <a:ext cx="11129675" cy="111296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false" flipV="false" rot="0">
            <a:off x="2930736" y="2233891"/>
            <a:ext cx="5269970" cy="7319403"/>
          </a:xfrm>
          <a:custGeom>
            <a:avLst/>
            <a:gdLst/>
            <a:ahLst/>
            <a:cxnLst/>
            <a:rect r="r" b="b" t="t" l="l"/>
            <a:pathLst>
              <a:path h="7319403" w="5269970">
                <a:moveTo>
                  <a:pt x="0" y="0"/>
                </a:moveTo>
                <a:lnTo>
                  <a:pt x="5269970" y="0"/>
                </a:lnTo>
                <a:lnTo>
                  <a:pt x="5269970" y="7319403"/>
                </a:lnTo>
                <a:lnTo>
                  <a:pt x="0" y="73194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0" id="10"/>
          <p:cNvSpPr/>
          <p:nvPr/>
        </p:nvSpPr>
        <p:spPr>
          <a:xfrm flipH="false" flipV="false" rot="0">
            <a:off x="1028700" y="4145725"/>
            <a:ext cx="6695680" cy="4114800"/>
          </a:xfrm>
          <a:custGeom>
            <a:avLst/>
            <a:gdLst/>
            <a:ahLst/>
            <a:cxnLst/>
            <a:rect r="r" b="b" t="t" l="l"/>
            <a:pathLst>
              <a:path h="4114800" w="6695680">
                <a:moveTo>
                  <a:pt x="0" y="0"/>
                </a:moveTo>
                <a:lnTo>
                  <a:pt x="6695680" y="0"/>
                </a:lnTo>
                <a:lnTo>
                  <a:pt x="669568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1" id="11"/>
          <p:cNvGrpSpPr/>
          <p:nvPr/>
        </p:nvGrpSpPr>
        <p:grpSpPr>
          <a:xfrm rot="-3252134">
            <a:off x="3809596" y="2752836"/>
            <a:ext cx="904300" cy="9043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9383623" y="7499164"/>
            <a:ext cx="3876098" cy="761361"/>
            <a:chOff x="0" y="0"/>
            <a:chExt cx="1161420" cy="228132"/>
          </a:xfrm>
        </p:grpSpPr>
        <p:sp>
          <p:nvSpPr>
            <p:cNvPr name="Freeform 15" id="15"/>
            <p:cNvSpPr/>
            <p:nvPr/>
          </p:nvSpPr>
          <p:spPr>
            <a:xfrm flipH="false" flipV="false" rot="0">
              <a:off x="0" y="0"/>
              <a:ext cx="1161420" cy="228132"/>
            </a:xfrm>
            <a:custGeom>
              <a:avLst/>
              <a:gdLst/>
              <a:ahLst/>
              <a:cxnLst/>
              <a:rect r="r" b="b" t="t" l="l"/>
              <a:pathLst>
                <a:path h="228132" w="1161420">
                  <a:moveTo>
                    <a:pt x="101865" y="0"/>
                  </a:moveTo>
                  <a:lnTo>
                    <a:pt x="1059555" y="0"/>
                  </a:lnTo>
                  <a:cubicBezTo>
                    <a:pt x="1115813" y="0"/>
                    <a:pt x="1161420" y="45606"/>
                    <a:pt x="1161420" y="101865"/>
                  </a:cubicBezTo>
                  <a:lnTo>
                    <a:pt x="1161420" y="126267"/>
                  </a:lnTo>
                  <a:cubicBezTo>
                    <a:pt x="1161420" y="182525"/>
                    <a:pt x="1115813" y="228132"/>
                    <a:pt x="1059555" y="228132"/>
                  </a:cubicBezTo>
                  <a:lnTo>
                    <a:pt x="101865" y="228132"/>
                  </a:lnTo>
                  <a:cubicBezTo>
                    <a:pt x="45606" y="228132"/>
                    <a:pt x="0" y="182525"/>
                    <a:pt x="0" y="126267"/>
                  </a:cubicBezTo>
                  <a:lnTo>
                    <a:pt x="0" y="101865"/>
                  </a:lnTo>
                  <a:cubicBezTo>
                    <a:pt x="0" y="45606"/>
                    <a:pt x="45606" y="0"/>
                    <a:pt x="101865" y="0"/>
                  </a:cubicBezTo>
                  <a:close/>
                </a:path>
              </a:pathLst>
            </a:custGeom>
            <a:solidFill>
              <a:srgbClr val="000000">
                <a:alpha val="0"/>
              </a:srgbClr>
            </a:solidFill>
            <a:ln w="28575" cap="rnd">
              <a:solidFill>
                <a:srgbClr val="FF9999"/>
              </a:solidFill>
              <a:prstDash val="solid"/>
              <a:round/>
            </a:ln>
          </p:spPr>
        </p:sp>
        <p:sp>
          <p:nvSpPr>
            <p:cNvPr name="TextBox 16" id="16"/>
            <p:cNvSpPr txBox="true"/>
            <p:nvPr/>
          </p:nvSpPr>
          <p:spPr>
            <a:xfrm>
              <a:off x="0" y="-57150"/>
              <a:ext cx="1161420" cy="285282"/>
            </a:xfrm>
            <a:prstGeom prst="rect">
              <a:avLst/>
            </a:prstGeom>
          </p:spPr>
          <p:txBody>
            <a:bodyPr anchor="ctr" rtlCol="false" tIns="50800" lIns="50800" bIns="50800" rIns="50800"/>
            <a:lstStyle/>
            <a:p>
              <a:pPr algn="ctr">
                <a:lnSpc>
                  <a:spcPts val="2799"/>
                </a:lnSpc>
              </a:pPr>
            </a:p>
          </p:txBody>
        </p:sp>
      </p:grpSp>
      <p:sp>
        <p:nvSpPr>
          <p:cNvPr name="AutoShape 17" id="17"/>
          <p:cNvSpPr/>
          <p:nvPr/>
        </p:nvSpPr>
        <p:spPr>
          <a:xfrm>
            <a:off x="11843423" y="7879845"/>
            <a:ext cx="1065281" cy="0"/>
          </a:xfrm>
          <a:prstGeom prst="line">
            <a:avLst/>
          </a:prstGeom>
          <a:ln cap="flat" w="38100">
            <a:solidFill>
              <a:srgbClr val="330099"/>
            </a:solidFill>
            <a:prstDash val="solid"/>
            <a:headEnd type="none" len="sm" w="sm"/>
            <a:tailEnd type="arrow" len="sm" w="med"/>
          </a:ln>
        </p:spPr>
      </p:sp>
      <p:grpSp>
        <p:nvGrpSpPr>
          <p:cNvPr name="Group 18" id="18"/>
          <p:cNvGrpSpPr/>
          <p:nvPr/>
        </p:nvGrpSpPr>
        <p:grpSpPr>
          <a:xfrm rot="0">
            <a:off x="9383623" y="4905231"/>
            <a:ext cx="379322" cy="37932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21" id="21"/>
          <p:cNvSpPr/>
          <p:nvPr/>
        </p:nvSpPr>
        <p:spPr>
          <a:xfrm flipH="false" flipV="false" rot="0">
            <a:off x="13999413" y="4905231"/>
            <a:ext cx="1818648" cy="314130"/>
          </a:xfrm>
          <a:custGeom>
            <a:avLst/>
            <a:gdLst/>
            <a:ahLst/>
            <a:cxnLst/>
            <a:rect r="r" b="b" t="t" l="l"/>
            <a:pathLst>
              <a:path h="314130" w="1818648">
                <a:moveTo>
                  <a:pt x="0" y="0"/>
                </a:moveTo>
                <a:lnTo>
                  <a:pt x="1818648" y="0"/>
                </a:lnTo>
                <a:lnTo>
                  <a:pt x="1818648" y="314130"/>
                </a:lnTo>
                <a:lnTo>
                  <a:pt x="0" y="3141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9361764" y="2771748"/>
            <a:ext cx="7587982" cy="972593"/>
          </a:xfrm>
          <a:prstGeom prst="rect">
            <a:avLst/>
          </a:prstGeom>
        </p:spPr>
        <p:txBody>
          <a:bodyPr anchor="t" rtlCol="false" tIns="0" lIns="0" bIns="0" rIns="0">
            <a:spAutoFit/>
          </a:bodyPr>
          <a:lstStyle/>
          <a:p>
            <a:pPr algn="l" marL="0" indent="0" lvl="0">
              <a:lnSpc>
                <a:spcPts val="6973"/>
              </a:lnSpc>
              <a:spcBef>
                <a:spcPct val="0"/>
              </a:spcBef>
            </a:pPr>
            <a:r>
              <a:rPr lang="en-US" b="true" sz="6456" spc="-316">
                <a:solidFill>
                  <a:srgbClr val="330099"/>
                </a:solidFill>
                <a:latin typeface="Poppins Bold"/>
                <a:ea typeface="Poppins Bold"/>
                <a:cs typeface="Poppins Bold"/>
                <a:sym typeface="Poppins Bold"/>
              </a:rPr>
              <a:t>Conclusion</a:t>
            </a:r>
          </a:p>
        </p:txBody>
      </p:sp>
      <p:sp>
        <p:nvSpPr>
          <p:cNvPr name="TextBox 23" id="23"/>
          <p:cNvSpPr txBox="true"/>
          <p:nvPr/>
        </p:nvSpPr>
        <p:spPr>
          <a:xfrm rot="0">
            <a:off x="9361764" y="5475053"/>
            <a:ext cx="7304244" cy="1711325"/>
          </a:xfrm>
          <a:prstGeom prst="rect">
            <a:avLst/>
          </a:prstGeom>
        </p:spPr>
        <p:txBody>
          <a:bodyPr anchor="t" rtlCol="false" tIns="0" lIns="0" bIns="0" rIns="0">
            <a:spAutoFit/>
          </a:bodyPr>
          <a:lstStyle/>
          <a:p>
            <a:pPr algn="l" marL="431801" indent="-215900" lvl="1">
              <a:lnSpc>
                <a:spcPts val="3400"/>
              </a:lnSpc>
              <a:buFont typeface="Arial"/>
              <a:buChar char="•"/>
            </a:pPr>
            <a:r>
              <a:rPr lang="en-US" sz="2000">
                <a:solidFill>
                  <a:srgbClr val="211F1C"/>
                </a:solidFill>
                <a:latin typeface="Poppins"/>
                <a:ea typeface="Poppins"/>
                <a:cs typeface="Poppins"/>
                <a:sym typeface="Poppins"/>
              </a:rPr>
              <a:t>Next Milestone: Finalize model and test real-world usability.</a:t>
            </a:r>
          </a:p>
          <a:p>
            <a:pPr algn="l" marL="431801" indent="-215900" lvl="1">
              <a:lnSpc>
                <a:spcPts val="3400"/>
              </a:lnSpc>
              <a:buFont typeface="Arial"/>
              <a:buChar char="•"/>
            </a:pPr>
            <a:r>
              <a:rPr lang="en-US" sz="2000">
                <a:solidFill>
                  <a:srgbClr val="211F1C"/>
                </a:solidFill>
                <a:latin typeface="Poppins"/>
                <a:ea typeface="Poppins"/>
                <a:cs typeface="Poppins"/>
                <a:sym typeface="Poppins"/>
              </a:rPr>
              <a:t>Future Potential: Expand to more exercises and fitness routines.</a:t>
            </a:r>
          </a:p>
        </p:txBody>
      </p:sp>
      <p:sp>
        <p:nvSpPr>
          <p:cNvPr name="TextBox 24" id="24"/>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2C0084"/>
                </a:solidFill>
                <a:latin typeface="Poppins Bold"/>
                <a:ea typeface="Poppins Bold"/>
                <a:cs typeface="Poppins Bold"/>
                <a:sym typeface="Poppins Bold"/>
              </a:rPr>
              <a:t>VISIONFIT</a:t>
            </a:r>
          </a:p>
        </p:txBody>
      </p:sp>
      <p:sp>
        <p:nvSpPr>
          <p:cNvPr name="TextBox 25" id="25"/>
          <p:cNvSpPr txBox="true"/>
          <p:nvPr/>
        </p:nvSpPr>
        <p:spPr>
          <a:xfrm rot="0">
            <a:off x="9648278" y="7740958"/>
            <a:ext cx="1887623" cy="305108"/>
          </a:xfrm>
          <a:prstGeom prst="rect">
            <a:avLst/>
          </a:prstGeom>
        </p:spPr>
        <p:txBody>
          <a:bodyPr anchor="t" rtlCol="false" tIns="0" lIns="0" bIns="0" rIns="0">
            <a:spAutoFit/>
          </a:bodyPr>
          <a:lstStyle/>
          <a:p>
            <a:pPr algn="ctr">
              <a:lnSpc>
                <a:spcPts val="2110"/>
              </a:lnSpc>
            </a:pPr>
            <a:r>
              <a:rPr lang="en-US" b="true" sz="2198">
                <a:solidFill>
                  <a:srgbClr val="330099"/>
                </a:solidFill>
                <a:latin typeface="Poppins Bold"/>
                <a:ea typeface="Poppins Bold"/>
                <a:cs typeface="Poppins Bold"/>
                <a:sym typeface="Poppins Bold"/>
              </a:rPr>
              <a:t>READ MORE</a:t>
            </a:r>
          </a:p>
        </p:txBody>
      </p:sp>
      <p:grpSp>
        <p:nvGrpSpPr>
          <p:cNvPr name="Group 26" id="26"/>
          <p:cNvGrpSpPr/>
          <p:nvPr/>
        </p:nvGrpSpPr>
        <p:grpSpPr>
          <a:xfrm rot="0">
            <a:off x="16389694" y="950168"/>
            <a:ext cx="1103776" cy="761361"/>
            <a:chOff x="0" y="0"/>
            <a:chExt cx="330731" cy="228132"/>
          </a:xfrm>
        </p:grpSpPr>
        <p:sp>
          <p:nvSpPr>
            <p:cNvPr name="Freeform 27" id="27"/>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28" id="28"/>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29" id="29"/>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Poppins"/>
                <a:ea typeface="Poppins"/>
                <a:cs typeface="Poppins"/>
                <a:sym typeface="Poppins"/>
              </a:rPr>
              <a:t>21</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30099"/>
        </a:solidFill>
      </p:bgPr>
    </p:bg>
    <p:spTree>
      <p:nvGrpSpPr>
        <p:cNvPr id="1" name=""/>
        <p:cNvGrpSpPr/>
        <p:nvPr/>
      </p:nvGrpSpPr>
      <p:grpSpPr>
        <a:xfrm>
          <a:off x="0" y="0"/>
          <a:ext cx="0" cy="0"/>
          <a:chOff x="0" y="0"/>
          <a:chExt cx="0" cy="0"/>
        </a:xfrm>
      </p:grpSpPr>
      <p:grpSp>
        <p:nvGrpSpPr>
          <p:cNvPr name="Group 2" id="2"/>
          <p:cNvGrpSpPr/>
          <p:nvPr/>
        </p:nvGrpSpPr>
        <p:grpSpPr>
          <a:xfrm rot="0">
            <a:off x="2030114" y="7430494"/>
            <a:ext cx="3876098" cy="761361"/>
            <a:chOff x="0" y="0"/>
            <a:chExt cx="1161420" cy="228132"/>
          </a:xfrm>
        </p:grpSpPr>
        <p:sp>
          <p:nvSpPr>
            <p:cNvPr name="Freeform 3" id="3"/>
            <p:cNvSpPr/>
            <p:nvPr/>
          </p:nvSpPr>
          <p:spPr>
            <a:xfrm flipH="false" flipV="false" rot="0">
              <a:off x="0" y="0"/>
              <a:ext cx="1161420" cy="228132"/>
            </a:xfrm>
            <a:custGeom>
              <a:avLst/>
              <a:gdLst/>
              <a:ahLst/>
              <a:cxnLst/>
              <a:rect r="r" b="b" t="t" l="l"/>
              <a:pathLst>
                <a:path h="228132" w="1161420">
                  <a:moveTo>
                    <a:pt x="101865" y="0"/>
                  </a:moveTo>
                  <a:lnTo>
                    <a:pt x="1059555" y="0"/>
                  </a:lnTo>
                  <a:cubicBezTo>
                    <a:pt x="1115813" y="0"/>
                    <a:pt x="1161420" y="45606"/>
                    <a:pt x="1161420" y="101865"/>
                  </a:cubicBezTo>
                  <a:lnTo>
                    <a:pt x="1161420" y="126267"/>
                  </a:lnTo>
                  <a:cubicBezTo>
                    <a:pt x="1161420" y="182525"/>
                    <a:pt x="1115813" y="228132"/>
                    <a:pt x="1059555" y="228132"/>
                  </a:cubicBezTo>
                  <a:lnTo>
                    <a:pt x="101865" y="228132"/>
                  </a:lnTo>
                  <a:cubicBezTo>
                    <a:pt x="45606" y="228132"/>
                    <a:pt x="0" y="182525"/>
                    <a:pt x="0" y="126267"/>
                  </a:cubicBezTo>
                  <a:lnTo>
                    <a:pt x="0" y="101865"/>
                  </a:lnTo>
                  <a:cubicBezTo>
                    <a:pt x="0" y="45606"/>
                    <a:pt x="45606" y="0"/>
                    <a:pt x="101865" y="0"/>
                  </a:cubicBezTo>
                  <a:close/>
                </a:path>
              </a:pathLst>
            </a:custGeom>
            <a:solidFill>
              <a:srgbClr val="000000">
                <a:alpha val="0"/>
              </a:srgbClr>
            </a:solidFill>
            <a:ln w="28575" cap="rnd">
              <a:solidFill>
                <a:srgbClr val="FF9999"/>
              </a:solidFill>
              <a:prstDash val="solid"/>
              <a:round/>
            </a:ln>
          </p:spPr>
        </p:sp>
        <p:sp>
          <p:nvSpPr>
            <p:cNvPr name="TextBox 4" id="4"/>
            <p:cNvSpPr txBox="true"/>
            <p:nvPr/>
          </p:nvSpPr>
          <p:spPr>
            <a:xfrm>
              <a:off x="0" y="-57150"/>
              <a:ext cx="1161420" cy="285282"/>
            </a:xfrm>
            <a:prstGeom prst="rect">
              <a:avLst/>
            </a:prstGeom>
          </p:spPr>
          <p:txBody>
            <a:bodyPr anchor="ctr" rtlCol="false" tIns="50800" lIns="50800" bIns="50800" rIns="50800"/>
            <a:lstStyle/>
            <a:p>
              <a:pPr algn="ctr">
                <a:lnSpc>
                  <a:spcPts val="2799"/>
                </a:lnSpc>
              </a:pPr>
            </a:p>
          </p:txBody>
        </p:sp>
      </p:grpSp>
      <p:sp>
        <p:nvSpPr>
          <p:cNvPr name="AutoShape 5" id="5"/>
          <p:cNvSpPr/>
          <p:nvPr/>
        </p:nvSpPr>
        <p:spPr>
          <a:xfrm>
            <a:off x="4489914" y="7811174"/>
            <a:ext cx="1065281" cy="0"/>
          </a:xfrm>
          <a:prstGeom prst="line">
            <a:avLst/>
          </a:prstGeom>
          <a:ln cap="flat" w="38100">
            <a:solidFill>
              <a:srgbClr val="FFFFFF"/>
            </a:solidFill>
            <a:prstDash val="solid"/>
            <a:headEnd type="none" len="sm" w="sm"/>
            <a:tailEnd type="arrow" len="sm" w="med"/>
          </a:ln>
        </p:spPr>
      </p:sp>
      <p:grpSp>
        <p:nvGrpSpPr>
          <p:cNvPr name="Group 6" id="6"/>
          <p:cNvGrpSpPr/>
          <p:nvPr/>
        </p:nvGrpSpPr>
        <p:grpSpPr>
          <a:xfrm rot="0">
            <a:off x="9737907" y="5143500"/>
            <a:ext cx="10287000" cy="102870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1896952" y="2377117"/>
            <a:ext cx="14871216" cy="3968958"/>
          </a:xfrm>
          <a:prstGeom prst="rect">
            <a:avLst/>
          </a:prstGeom>
        </p:spPr>
        <p:txBody>
          <a:bodyPr anchor="t" rtlCol="false" tIns="0" lIns="0" bIns="0" rIns="0">
            <a:spAutoFit/>
          </a:bodyPr>
          <a:lstStyle/>
          <a:p>
            <a:pPr algn="l">
              <a:lnSpc>
                <a:spcPts val="14301"/>
              </a:lnSpc>
            </a:pPr>
            <a:r>
              <a:rPr lang="en-US" sz="16438" spc="-805" b="true">
                <a:solidFill>
                  <a:srgbClr val="FF9999"/>
                </a:solidFill>
                <a:latin typeface="Poppins Bold"/>
                <a:ea typeface="Poppins Bold"/>
                <a:cs typeface="Poppins Bold"/>
                <a:sym typeface="Poppins Bold"/>
              </a:rPr>
              <a:t>Thank you For Attention</a:t>
            </a:r>
          </a:p>
        </p:txBody>
      </p:sp>
      <p:sp>
        <p:nvSpPr>
          <p:cNvPr name="Freeform 10" id="10"/>
          <p:cNvSpPr/>
          <p:nvPr/>
        </p:nvSpPr>
        <p:spPr>
          <a:xfrm flipH="false" flipV="false" rot="0">
            <a:off x="6211012" y="3287134"/>
            <a:ext cx="11164682" cy="6637911"/>
          </a:xfrm>
          <a:custGeom>
            <a:avLst/>
            <a:gdLst/>
            <a:ahLst/>
            <a:cxnLst/>
            <a:rect r="r" b="b" t="t" l="l"/>
            <a:pathLst>
              <a:path h="6637911" w="11164682">
                <a:moveTo>
                  <a:pt x="0" y="0"/>
                </a:moveTo>
                <a:lnTo>
                  <a:pt x="11164681" y="0"/>
                </a:lnTo>
                <a:lnTo>
                  <a:pt x="11164681" y="6637911"/>
                </a:lnTo>
                <a:lnTo>
                  <a:pt x="0" y="6637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1" id="11"/>
          <p:cNvSpPr txBox="true"/>
          <p:nvPr/>
        </p:nvSpPr>
        <p:spPr>
          <a:xfrm rot="0">
            <a:off x="2294769" y="7672287"/>
            <a:ext cx="2195145" cy="305135"/>
          </a:xfrm>
          <a:prstGeom prst="rect">
            <a:avLst/>
          </a:prstGeom>
        </p:spPr>
        <p:txBody>
          <a:bodyPr anchor="t" rtlCol="false" tIns="0" lIns="0" bIns="0" rIns="0">
            <a:spAutoFit/>
          </a:bodyPr>
          <a:lstStyle/>
          <a:p>
            <a:pPr algn="ctr">
              <a:lnSpc>
                <a:spcPts val="2110"/>
              </a:lnSpc>
            </a:pPr>
            <a:r>
              <a:rPr lang="en-US" b="true" sz="2198">
                <a:solidFill>
                  <a:srgbClr val="FF9999"/>
                </a:solidFill>
                <a:latin typeface="Poppins Bold"/>
                <a:ea typeface="Poppins Bold"/>
                <a:cs typeface="Poppins Bold"/>
                <a:sym typeface="Poppins Bold"/>
              </a:rPr>
              <a:t>SEE YOU </a:t>
            </a:r>
          </a:p>
        </p:txBody>
      </p:sp>
      <p:sp>
        <p:nvSpPr>
          <p:cNvPr name="TextBox 12" id="12"/>
          <p:cNvSpPr txBox="true"/>
          <p:nvPr/>
        </p:nvSpPr>
        <p:spPr>
          <a:xfrm rot="0">
            <a:off x="1896952" y="6062145"/>
            <a:ext cx="7014705" cy="964064"/>
          </a:xfrm>
          <a:prstGeom prst="rect">
            <a:avLst/>
          </a:prstGeom>
        </p:spPr>
        <p:txBody>
          <a:bodyPr anchor="t" rtlCol="false" tIns="0" lIns="0" bIns="0" rIns="0">
            <a:spAutoFit/>
          </a:bodyPr>
          <a:lstStyle/>
          <a:p>
            <a:pPr algn="l">
              <a:lnSpc>
                <a:spcPts val="3951"/>
              </a:lnSpc>
            </a:pPr>
            <a:r>
              <a:rPr lang="en-US" sz="2324" spc="646">
                <a:solidFill>
                  <a:srgbClr val="FFFFFF"/>
                </a:solidFill>
                <a:latin typeface="Poppins"/>
                <a:ea typeface="Poppins"/>
                <a:cs typeface="Poppins"/>
                <a:sym typeface="Poppins"/>
              </a:rPr>
              <a:t>MASTER EVERY MOVE, </a:t>
            </a:r>
          </a:p>
          <a:p>
            <a:pPr algn="l">
              <a:lnSpc>
                <a:spcPts val="3951"/>
              </a:lnSpc>
            </a:pPr>
            <a:r>
              <a:rPr lang="en-US" sz="2324" spc="646">
                <a:solidFill>
                  <a:srgbClr val="FFFFFF"/>
                </a:solidFill>
                <a:latin typeface="Poppins"/>
                <a:ea typeface="Poppins"/>
                <a:cs typeface="Poppins"/>
                <a:sym typeface="Poppins"/>
              </a:rPr>
              <a:t>WITH AI IN YOUR CORNER</a:t>
            </a:r>
          </a:p>
        </p:txBody>
      </p:sp>
      <p:sp>
        <p:nvSpPr>
          <p:cNvPr name="Freeform 13" id="13"/>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grpSp>
        <p:nvGrpSpPr>
          <p:cNvPr name="Group 15" id="15"/>
          <p:cNvGrpSpPr/>
          <p:nvPr/>
        </p:nvGrpSpPr>
        <p:grpSpPr>
          <a:xfrm rot="5792002">
            <a:off x="-427744" y="2633461"/>
            <a:ext cx="1382292" cy="138229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5792002">
            <a:off x="17596854" y="5914944"/>
            <a:ext cx="1382292" cy="138229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16389694" y="950168"/>
            <a:ext cx="1103776" cy="761361"/>
            <a:chOff x="0" y="0"/>
            <a:chExt cx="330731" cy="228132"/>
          </a:xfrm>
        </p:grpSpPr>
        <p:sp>
          <p:nvSpPr>
            <p:cNvPr name="Freeform 22" id="22"/>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23" id="23"/>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24" id="24"/>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22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8716" y="2442466"/>
            <a:ext cx="6921591" cy="692159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226033" y="2612908"/>
            <a:ext cx="8350458" cy="6862558"/>
          </a:xfrm>
          <a:custGeom>
            <a:avLst/>
            <a:gdLst/>
            <a:ahLst/>
            <a:cxnLst/>
            <a:rect r="r" b="b" t="t" l="l"/>
            <a:pathLst>
              <a:path h="6862558" w="8350458">
                <a:moveTo>
                  <a:pt x="0" y="0"/>
                </a:moveTo>
                <a:lnTo>
                  <a:pt x="8350459" y="0"/>
                </a:lnTo>
                <a:lnTo>
                  <a:pt x="8350459" y="6862558"/>
                </a:lnTo>
                <a:lnTo>
                  <a:pt x="0" y="6862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2C0084"/>
                </a:solidFill>
                <a:latin typeface="Poppins Bold"/>
                <a:ea typeface="Poppins Bold"/>
                <a:cs typeface="Poppins Bold"/>
                <a:sym typeface="Poppins Bold"/>
              </a:rPr>
              <a:t>VISIONFIT</a:t>
            </a:r>
          </a:p>
        </p:txBody>
      </p:sp>
      <p:grpSp>
        <p:nvGrpSpPr>
          <p:cNvPr name="Group 8" id="8"/>
          <p:cNvGrpSpPr/>
          <p:nvPr/>
        </p:nvGrpSpPr>
        <p:grpSpPr>
          <a:xfrm rot="0">
            <a:off x="9576492" y="3243533"/>
            <a:ext cx="379322" cy="37932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9576492" y="4668320"/>
            <a:ext cx="379322" cy="37932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9576492" y="5769256"/>
            <a:ext cx="379322" cy="3793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999"/>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17" id="17"/>
          <p:cNvSpPr txBox="true"/>
          <p:nvPr/>
        </p:nvSpPr>
        <p:spPr>
          <a:xfrm rot="0">
            <a:off x="9576492" y="1993070"/>
            <a:ext cx="7304244" cy="848438"/>
          </a:xfrm>
          <a:prstGeom prst="rect">
            <a:avLst/>
          </a:prstGeom>
        </p:spPr>
        <p:txBody>
          <a:bodyPr anchor="t" rtlCol="false" tIns="0" lIns="0" bIns="0" rIns="0">
            <a:spAutoFit/>
          </a:bodyPr>
          <a:lstStyle/>
          <a:p>
            <a:pPr algn="l" marL="0" indent="0" lvl="0">
              <a:lnSpc>
                <a:spcPts val="5617"/>
              </a:lnSpc>
              <a:spcBef>
                <a:spcPct val="0"/>
              </a:spcBef>
            </a:pPr>
            <a:r>
              <a:rPr lang="en-US" b="true" sz="6456" spc="-316">
                <a:solidFill>
                  <a:srgbClr val="330099"/>
                </a:solidFill>
                <a:latin typeface="Poppins Bold"/>
                <a:ea typeface="Poppins Bold"/>
                <a:cs typeface="Poppins Bold"/>
                <a:sym typeface="Poppins Bold"/>
              </a:rPr>
              <a:t>Solution</a:t>
            </a:r>
          </a:p>
        </p:txBody>
      </p:sp>
      <p:sp>
        <p:nvSpPr>
          <p:cNvPr name="TextBox 18" id="18"/>
          <p:cNvSpPr txBox="true"/>
          <p:nvPr/>
        </p:nvSpPr>
        <p:spPr>
          <a:xfrm rot="0">
            <a:off x="10246193" y="3149781"/>
            <a:ext cx="5246336" cy="473075"/>
          </a:xfrm>
          <a:prstGeom prst="rect">
            <a:avLst/>
          </a:prstGeom>
        </p:spPr>
        <p:txBody>
          <a:bodyPr anchor="t" rtlCol="false" tIns="0" lIns="0" bIns="0" rIns="0">
            <a:spAutoFit/>
          </a:bodyPr>
          <a:lstStyle/>
          <a:p>
            <a:pPr algn="l">
              <a:lnSpc>
                <a:spcPts val="3910"/>
              </a:lnSpc>
            </a:pPr>
            <a:r>
              <a:rPr lang="en-US" sz="2300" b="true">
                <a:solidFill>
                  <a:srgbClr val="330099"/>
                </a:solidFill>
                <a:latin typeface="Poppins Bold"/>
                <a:ea typeface="Poppins Bold"/>
                <a:cs typeface="Poppins Bold"/>
                <a:sym typeface="Poppins Bold"/>
              </a:rPr>
              <a:t>VisionFit</a:t>
            </a:r>
          </a:p>
        </p:txBody>
      </p:sp>
      <p:sp>
        <p:nvSpPr>
          <p:cNvPr name="TextBox 19" id="19"/>
          <p:cNvSpPr txBox="true"/>
          <p:nvPr/>
        </p:nvSpPr>
        <p:spPr>
          <a:xfrm rot="0">
            <a:off x="10246193" y="4574567"/>
            <a:ext cx="5767581" cy="473075"/>
          </a:xfrm>
          <a:prstGeom prst="rect">
            <a:avLst/>
          </a:prstGeom>
        </p:spPr>
        <p:txBody>
          <a:bodyPr anchor="t" rtlCol="false" tIns="0" lIns="0" bIns="0" rIns="0">
            <a:spAutoFit/>
          </a:bodyPr>
          <a:lstStyle/>
          <a:p>
            <a:pPr algn="l">
              <a:lnSpc>
                <a:spcPts val="3910"/>
              </a:lnSpc>
            </a:pPr>
            <a:r>
              <a:rPr lang="en-US" sz="2300" b="true">
                <a:solidFill>
                  <a:srgbClr val="330099"/>
                </a:solidFill>
                <a:latin typeface="Poppins Bold"/>
                <a:ea typeface="Poppins Bold"/>
                <a:cs typeface="Poppins Bold"/>
                <a:sym typeface="Poppins Bold"/>
              </a:rPr>
              <a:t>Computer Vision</a:t>
            </a:r>
          </a:p>
        </p:txBody>
      </p:sp>
      <p:sp>
        <p:nvSpPr>
          <p:cNvPr name="TextBox 20" id="20"/>
          <p:cNvSpPr txBox="true"/>
          <p:nvPr/>
        </p:nvSpPr>
        <p:spPr>
          <a:xfrm rot="0">
            <a:off x="10246193" y="5675503"/>
            <a:ext cx="6265974" cy="473075"/>
          </a:xfrm>
          <a:prstGeom prst="rect">
            <a:avLst/>
          </a:prstGeom>
        </p:spPr>
        <p:txBody>
          <a:bodyPr anchor="t" rtlCol="false" tIns="0" lIns="0" bIns="0" rIns="0">
            <a:spAutoFit/>
          </a:bodyPr>
          <a:lstStyle/>
          <a:p>
            <a:pPr algn="l">
              <a:lnSpc>
                <a:spcPts val="3910"/>
              </a:lnSpc>
            </a:pPr>
            <a:r>
              <a:rPr lang="en-US" sz="2300" b="true">
                <a:solidFill>
                  <a:srgbClr val="330099"/>
                </a:solidFill>
                <a:latin typeface="Poppins Bold"/>
                <a:ea typeface="Poppins Bold"/>
                <a:cs typeface="Poppins Bold"/>
                <a:sym typeface="Poppins Bold"/>
              </a:rPr>
              <a:t>Virtual Trainer</a:t>
            </a:r>
          </a:p>
        </p:txBody>
      </p:sp>
      <p:grpSp>
        <p:nvGrpSpPr>
          <p:cNvPr name="Group 21" id="21"/>
          <p:cNvGrpSpPr/>
          <p:nvPr/>
        </p:nvGrpSpPr>
        <p:grpSpPr>
          <a:xfrm rot="3395755">
            <a:off x="17525632" y="7609675"/>
            <a:ext cx="1382292" cy="138229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24" id="24"/>
          <p:cNvGrpSpPr/>
          <p:nvPr/>
        </p:nvGrpSpPr>
        <p:grpSpPr>
          <a:xfrm rot="-3252134">
            <a:off x="6306618" y="1359110"/>
            <a:ext cx="904300" cy="90430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27" id="27"/>
          <p:cNvGrpSpPr/>
          <p:nvPr/>
        </p:nvGrpSpPr>
        <p:grpSpPr>
          <a:xfrm rot="0">
            <a:off x="16389694" y="950168"/>
            <a:ext cx="1103776" cy="761361"/>
            <a:chOff x="0" y="0"/>
            <a:chExt cx="330731" cy="228132"/>
          </a:xfrm>
        </p:grpSpPr>
        <p:sp>
          <p:nvSpPr>
            <p:cNvPr name="Freeform 28" id="28"/>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29" id="29"/>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30" id="30"/>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Poppins"/>
                <a:ea typeface="Poppins"/>
                <a:cs typeface="Poppins"/>
                <a:sym typeface="Poppins"/>
              </a:rPr>
              <a:t>3</a:t>
            </a:r>
          </a:p>
        </p:txBody>
      </p:sp>
      <p:sp>
        <p:nvSpPr>
          <p:cNvPr name="TextBox 31" id="31"/>
          <p:cNvSpPr txBox="true"/>
          <p:nvPr/>
        </p:nvSpPr>
        <p:spPr>
          <a:xfrm rot="0">
            <a:off x="10246193" y="3737156"/>
            <a:ext cx="5974770" cy="778764"/>
          </a:xfrm>
          <a:prstGeom prst="rect">
            <a:avLst/>
          </a:prstGeom>
        </p:spPr>
        <p:txBody>
          <a:bodyPr anchor="t" rtlCol="false" tIns="0" lIns="0" bIns="0" rIns="0">
            <a:spAutoFit/>
          </a:bodyPr>
          <a:lstStyle/>
          <a:p>
            <a:pPr algn="l">
              <a:lnSpc>
                <a:spcPts val="3047"/>
              </a:lnSpc>
            </a:pPr>
            <a:r>
              <a:rPr lang="en-US" sz="2399">
                <a:solidFill>
                  <a:srgbClr val="211F1C"/>
                </a:solidFill>
                <a:latin typeface="Poppins"/>
                <a:ea typeface="Poppins"/>
                <a:cs typeface="Poppins"/>
                <a:sym typeface="Poppins"/>
              </a:rPr>
              <a:t>A smart fitness app using AI-powered real-time posture detection.</a:t>
            </a:r>
          </a:p>
        </p:txBody>
      </p:sp>
      <p:sp>
        <p:nvSpPr>
          <p:cNvPr name="TextBox 32" id="32"/>
          <p:cNvSpPr txBox="true"/>
          <p:nvPr/>
        </p:nvSpPr>
        <p:spPr>
          <a:xfrm rot="0">
            <a:off x="10246193" y="5190517"/>
            <a:ext cx="5974770" cy="397764"/>
          </a:xfrm>
          <a:prstGeom prst="rect">
            <a:avLst/>
          </a:prstGeom>
        </p:spPr>
        <p:txBody>
          <a:bodyPr anchor="t" rtlCol="false" tIns="0" lIns="0" bIns="0" rIns="0">
            <a:spAutoFit/>
          </a:bodyPr>
          <a:lstStyle/>
          <a:p>
            <a:pPr algn="l">
              <a:lnSpc>
                <a:spcPts val="3047"/>
              </a:lnSpc>
            </a:pPr>
            <a:r>
              <a:rPr lang="en-US" sz="2399">
                <a:solidFill>
                  <a:srgbClr val="211F1C"/>
                </a:solidFill>
                <a:latin typeface="Poppins"/>
                <a:ea typeface="Poppins"/>
                <a:cs typeface="Poppins"/>
                <a:sym typeface="Poppins"/>
              </a:rPr>
              <a:t>Pose estimation (e.g., Mediapipe)</a:t>
            </a:r>
          </a:p>
        </p:txBody>
      </p:sp>
      <p:sp>
        <p:nvSpPr>
          <p:cNvPr name="TextBox 33" id="33"/>
          <p:cNvSpPr txBox="true"/>
          <p:nvPr/>
        </p:nvSpPr>
        <p:spPr>
          <a:xfrm rot="0">
            <a:off x="10246193" y="6291453"/>
            <a:ext cx="5974770" cy="778764"/>
          </a:xfrm>
          <a:prstGeom prst="rect">
            <a:avLst/>
          </a:prstGeom>
        </p:spPr>
        <p:txBody>
          <a:bodyPr anchor="t" rtlCol="false" tIns="0" lIns="0" bIns="0" rIns="0">
            <a:spAutoFit/>
          </a:bodyPr>
          <a:lstStyle/>
          <a:p>
            <a:pPr algn="l">
              <a:lnSpc>
                <a:spcPts val="3047"/>
              </a:lnSpc>
            </a:pPr>
            <a:r>
              <a:rPr lang="en-US" sz="2399">
                <a:solidFill>
                  <a:srgbClr val="211F1C"/>
                </a:solidFill>
                <a:latin typeface="Poppins"/>
                <a:ea typeface="Poppins"/>
                <a:cs typeface="Poppins"/>
                <a:sym typeface="Poppins"/>
              </a:rPr>
              <a:t>Provides live feedback, progress tracking, and personalized corrections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C0084"/>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818061" y="1122903"/>
            <a:ext cx="1441239" cy="358742"/>
          </a:xfrm>
          <a:prstGeom prst="rect">
            <a:avLst/>
          </a:prstGeom>
        </p:spPr>
        <p:txBody>
          <a:bodyPr anchor="t" rtlCol="false" tIns="0" lIns="0" bIns="0" rIns="0">
            <a:spAutoFit/>
          </a:bodyPr>
          <a:lstStyle/>
          <a:p>
            <a:pPr algn="ctr">
              <a:lnSpc>
                <a:spcPts val="2799"/>
              </a:lnSpc>
              <a:spcBef>
                <a:spcPct val="0"/>
              </a:spcBef>
            </a:pPr>
            <a:r>
              <a:rPr lang="en-US" sz="1999">
                <a:solidFill>
                  <a:srgbClr val="2C0084"/>
                </a:solidFill>
                <a:latin typeface="Poppins"/>
                <a:ea typeface="Poppins"/>
                <a:cs typeface="Poppins"/>
                <a:sym typeface="Poppins"/>
              </a:rPr>
              <a:t>Contact</a:t>
            </a:r>
          </a:p>
        </p:txBody>
      </p:sp>
      <p:grpSp>
        <p:nvGrpSpPr>
          <p:cNvPr name="Group 4" id="4"/>
          <p:cNvGrpSpPr/>
          <p:nvPr/>
        </p:nvGrpSpPr>
        <p:grpSpPr>
          <a:xfrm rot="3395755">
            <a:off x="17379988" y="7901464"/>
            <a:ext cx="1382292" cy="13822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7" id="7"/>
          <p:cNvGrpSpPr/>
          <p:nvPr/>
        </p:nvGrpSpPr>
        <p:grpSpPr>
          <a:xfrm rot="-3252134">
            <a:off x="7026599" y="120929"/>
            <a:ext cx="904300" cy="9043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16389694" y="950168"/>
            <a:ext cx="1103776" cy="761361"/>
            <a:chOff x="0" y="0"/>
            <a:chExt cx="330731" cy="228132"/>
          </a:xfrm>
        </p:grpSpPr>
        <p:sp>
          <p:nvSpPr>
            <p:cNvPr name="Freeform 11" id="11"/>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12" id="12"/>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98084" y="3026693"/>
            <a:ext cx="6098708" cy="5661601"/>
            <a:chOff x="0" y="0"/>
            <a:chExt cx="8131611" cy="7548801"/>
          </a:xfrm>
        </p:grpSpPr>
        <p:grpSp>
          <p:nvGrpSpPr>
            <p:cNvPr name="Group 14" id="14"/>
            <p:cNvGrpSpPr/>
            <p:nvPr/>
          </p:nvGrpSpPr>
          <p:grpSpPr>
            <a:xfrm rot="0">
              <a:off x="1183524" y="1784237"/>
              <a:ext cx="5764563" cy="57645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1186" y="0"/>
                    </a:moveTo>
                    <a:lnTo>
                      <a:pt x="771614" y="0"/>
                    </a:lnTo>
                    <a:cubicBezTo>
                      <a:pt x="794360" y="0"/>
                      <a:pt x="812800" y="18440"/>
                      <a:pt x="812800" y="41186"/>
                    </a:cubicBezTo>
                    <a:lnTo>
                      <a:pt x="812800" y="771614"/>
                    </a:lnTo>
                    <a:cubicBezTo>
                      <a:pt x="812800" y="794360"/>
                      <a:pt x="794360" y="812800"/>
                      <a:pt x="771614" y="812800"/>
                    </a:cubicBezTo>
                    <a:lnTo>
                      <a:pt x="41186" y="812800"/>
                    </a:lnTo>
                    <a:cubicBezTo>
                      <a:pt x="18440" y="812800"/>
                      <a:pt x="0" y="794360"/>
                      <a:pt x="0" y="771614"/>
                    </a:cubicBezTo>
                    <a:lnTo>
                      <a:pt x="0" y="41186"/>
                    </a:lnTo>
                    <a:cubicBezTo>
                      <a:pt x="0" y="18440"/>
                      <a:pt x="18440" y="0"/>
                      <a:pt x="41186" y="0"/>
                    </a:cubicBezTo>
                    <a:close/>
                  </a:path>
                </a:pathLst>
              </a:custGeom>
              <a:blipFill>
                <a:blip r:embed="rId4"/>
                <a:stretch>
                  <a:fillRect l="-4878" t="0" r="-4878" b="0"/>
                </a:stretch>
              </a:blipFill>
            </p:spPr>
          </p:sp>
        </p:grpSp>
        <p:sp>
          <p:nvSpPr>
            <p:cNvPr name="TextBox 16" id="16"/>
            <p:cNvSpPr txBox="true"/>
            <p:nvPr/>
          </p:nvSpPr>
          <p:spPr>
            <a:xfrm rot="0">
              <a:off x="0" y="142875"/>
              <a:ext cx="8131611" cy="1271069"/>
            </a:xfrm>
            <a:prstGeom prst="rect">
              <a:avLst/>
            </a:prstGeom>
          </p:spPr>
          <p:txBody>
            <a:bodyPr anchor="t" rtlCol="false" tIns="0" lIns="0" bIns="0" rIns="0">
              <a:spAutoFit/>
            </a:bodyPr>
            <a:lstStyle/>
            <a:p>
              <a:pPr algn="ctr">
                <a:lnSpc>
                  <a:spcPts val="6334"/>
                </a:lnSpc>
              </a:pPr>
              <a:r>
                <a:rPr lang="en-US" b="true" sz="7038" spc="-140">
                  <a:solidFill>
                    <a:srgbClr val="55AF47"/>
                  </a:solidFill>
                  <a:latin typeface="Migra Ultra-Bold"/>
                  <a:ea typeface="Migra Ultra-Bold"/>
                  <a:cs typeface="Migra Ultra-Bold"/>
                  <a:sym typeface="Migra Ultra-Bold"/>
                </a:rPr>
                <a:t>TempoFit</a:t>
              </a:r>
            </a:p>
          </p:txBody>
        </p:sp>
      </p:grpSp>
      <p:grpSp>
        <p:nvGrpSpPr>
          <p:cNvPr name="Group 17" id="17"/>
          <p:cNvGrpSpPr/>
          <p:nvPr/>
        </p:nvGrpSpPr>
        <p:grpSpPr>
          <a:xfrm rot="0">
            <a:off x="6067905" y="3026693"/>
            <a:ext cx="6098708" cy="5661601"/>
            <a:chOff x="0" y="0"/>
            <a:chExt cx="8131611" cy="7548801"/>
          </a:xfrm>
        </p:grpSpPr>
        <p:sp>
          <p:nvSpPr>
            <p:cNvPr name="TextBox 18" id="18"/>
            <p:cNvSpPr txBox="true"/>
            <p:nvPr/>
          </p:nvSpPr>
          <p:spPr>
            <a:xfrm rot="0">
              <a:off x="0" y="142875"/>
              <a:ext cx="8131611" cy="1271069"/>
            </a:xfrm>
            <a:prstGeom prst="rect">
              <a:avLst/>
            </a:prstGeom>
          </p:spPr>
          <p:txBody>
            <a:bodyPr anchor="t" rtlCol="false" tIns="0" lIns="0" bIns="0" rIns="0">
              <a:spAutoFit/>
            </a:bodyPr>
            <a:lstStyle/>
            <a:p>
              <a:pPr algn="ctr">
                <a:lnSpc>
                  <a:spcPts val="6334"/>
                </a:lnSpc>
              </a:pPr>
              <a:r>
                <a:rPr lang="en-US" b="true" sz="7038" spc="-140">
                  <a:solidFill>
                    <a:srgbClr val="55AF47"/>
                  </a:solidFill>
                  <a:latin typeface="Migra Ultra-Bold"/>
                  <a:ea typeface="Migra Ultra-Bold"/>
                  <a:cs typeface="Migra Ultra-Bold"/>
                  <a:sym typeface="Migra Ultra-Bold"/>
                </a:rPr>
                <a:t>Peloton</a:t>
              </a:r>
            </a:p>
          </p:txBody>
        </p:sp>
        <p:grpSp>
          <p:nvGrpSpPr>
            <p:cNvPr name="Group 19" id="19"/>
            <p:cNvGrpSpPr/>
            <p:nvPr/>
          </p:nvGrpSpPr>
          <p:grpSpPr>
            <a:xfrm rot="0">
              <a:off x="1259743" y="1784237"/>
              <a:ext cx="5764563" cy="576456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1186" y="0"/>
                    </a:moveTo>
                    <a:lnTo>
                      <a:pt x="771614" y="0"/>
                    </a:lnTo>
                    <a:cubicBezTo>
                      <a:pt x="794360" y="0"/>
                      <a:pt x="812800" y="18440"/>
                      <a:pt x="812800" y="41186"/>
                    </a:cubicBezTo>
                    <a:lnTo>
                      <a:pt x="812800" y="771614"/>
                    </a:lnTo>
                    <a:cubicBezTo>
                      <a:pt x="812800" y="794360"/>
                      <a:pt x="794360" y="812800"/>
                      <a:pt x="771614" y="812800"/>
                    </a:cubicBezTo>
                    <a:lnTo>
                      <a:pt x="41186" y="812800"/>
                    </a:lnTo>
                    <a:cubicBezTo>
                      <a:pt x="18440" y="812800"/>
                      <a:pt x="0" y="794360"/>
                      <a:pt x="0" y="771614"/>
                    </a:cubicBezTo>
                    <a:lnTo>
                      <a:pt x="0" y="41186"/>
                    </a:lnTo>
                    <a:cubicBezTo>
                      <a:pt x="0" y="18440"/>
                      <a:pt x="18440" y="0"/>
                      <a:pt x="41186" y="0"/>
                    </a:cubicBezTo>
                    <a:close/>
                  </a:path>
                </a:pathLst>
              </a:custGeom>
              <a:blipFill>
                <a:blip r:embed="rId5"/>
                <a:stretch>
                  <a:fillRect l="-38996" t="0" r="-38996" b="0"/>
                </a:stretch>
              </a:blipFill>
            </p:spPr>
          </p:sp>
        </p:grpSp>
      </p:grpSp>
      <p:grpSp>
        <p:nvGrpSpPr>
          <p:cNvPr name="Group 21" id="21"/>
          <p:cNvGrpSpPr/>
          <p:nvPr/>
        </p:nvGrpSpPr>
        <p:grpSpPr>
          <a:xfrm rot="0">
            <a:off x="11991208" y="2950985"/>
            <a:ext cx="6098708" cy="5737308"/>
            <a:chOff x="0" y="0"/>
            <a:chExt cx="8131611" cy="7649744"/>
          </a:xfrm>
        </p:grpSpPr>
        <p:sp>
          <p:nvSpPr>
            <p:cNvPr name="TextBox 22" id="22"/>
            <p:cNvSpPr txBox="true"/>
            <p:nvPr/>
          </p:nvSpPr>
          <p:spPr>
            <a:xfrm rot="0">
              <a:off x="0" y="142875"/>
              <a:ext cx="8131611" cy="1271069"/>
            </a:xfrm>
            <a:prstGeom prst="rect">
              <a:avLst/>
            </a:prstGeom>
          </p:spPr>
          <p:txBody>
            <a:bodyPr anchor="t" rtlCol="false" tIns="0" lIns="0" bIns="0" rIns="0">
              <a:spAutoFit/>
            </a:bodyPr>
            <a:lstStyle/>
            <a:p>
              <a:pPr algn="ctr">
                <a:lnSpc>
                  <a:spcPts val="6334"/>
                </a:lnSpc>
              </a:pPr>
              <a:r>
                <a:rPr lang="en-US" b="true" sz="7038" spc="-140">
                  <a:solidFill>
                    <a:srgbClr val="55AF47"/>
                  </a:solidFill>
                  <a:latin typeface="Migra Ultra-Bold"/>
                  <a:ea typeface="Migra Ultra-Bold"/>
                  <a:cs typeface="Migra Ultra-Bold"/>
                  <a:sym typeface="Migra Ultra-Bold"/>
                </a:rPr>
                <a:t>Mirror</a:t>
              </a:r>
            </a:p>
          </p:txBody>
        </p:sp>
        <p:grpSp>
          <p:nvGrpSpPr>
            <p:cNvPr name="Group 23" id="23"/>
            <p:cNvGrpSpPr/>
            <p:nvPr/>
          </p:nvGrpSpPr>
          <p:grpSpPr>
            <a:xfrm rot="0">
              <a:off x="1264653" y="1885181"/>
              <a:ext cx="5764563" cy="576456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1186" y="0"/>
                    </a:moveTo>
                    <a:lnTo>
                      <a:pt x="771614" y="0"/>
                    </a:lnTo>
                    <a:cubicBezTo>
                      <a:pt x="794360" y="0"/>
                      <a:pt x="812800" y="18440"/>
                      <a:pt x="812800" y="41186"/>
                    </a:cubicBezTo>
                    <a:lnTo>
                      <a:pt x="812800" y="771614"/>
                    </a:lnTo>
                    <a:cubicBezTo>
                      <a:pt x="812800" y="794360"/>
                      <a:pt x="794360" y="812800"/>
                      <a:pt x="771614" y="812800"/>
                    </a:cubicBezTo>
                    <a:lnTo>
                      <a:pt x="41186" y="812800"/>
                    </a:lnTo>
                    <a:cubicBezTo>
                      <a:pt x="18440" y="812800"/>
                      <a:pt x="0" y="794360"/>
                      <a:pt x="0" y="771614"/>
                    </a:cubicBezTo>
                    <a:lnTo>
                      <a:pt x="0" y="41186"/>
                    </a:lnTo>
                    <a:cubicBezTo>
                      <a:pt x="0" y="18440"/>
                      <a:pt x="18440" y="0"/>
                      <a:pt x="41186" y="0"/>
                    </a:cubicBezTo>
                    <a:close/>
                  </a:path>
                </a:pathLst>
              </a:custGeom>
              <a:blipFill>
                <a:blip r:embed="rId6"/>
                <a:stretch>
                  <a:fillRect l="-3398" t="0" r="-3398" b="0"/>
                </a:stretch>
              </a:blipFill>
            </p:spPr>
          </p:sp>
        </p:grpSp>
      </p:grpSp>
      <p:sp>
        <p:nvSpPr>
          <p:cNvPr name="Freeform 25" id="25"/>
          <p:cNvSpPr/>
          <p:nvPr/>
        </p:nvSpPr>
        <p:spPr>
          <a:xfrm flipH="false" flipV="false" rot="0">
            <a:off x="913906" y="4294218"/>
            <a:ext cx="4932126" cy="4394076"/>
          </a:xfrm>
          <a:custGeom>
            <a:avLst/>
            <a:gdLst/>
            <a:ahLst/>
            <a:cxnLst/>
            <a:rect r="r" b="b" t="t" l="l"/>
            <a:pathLst>
              <a:path h="4394076" w="4932126">
                <a:moveTo>
                  <a:pt x="0" y="0"/>
                </a:moveTo>
                <a:lnTo>
                  <a:pt x="4932126" y="0"/>
                </a:lnTo>
                <a:lnTo>
                  <a:pt x="4932126" y="4394075"/>
                </a:lnTo>
                <a:lnTo>
                  <a:pt x="0" y="43940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27" id="27"/>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4</a:t>
            </a:r>
          </a:p>
        </p:txBody>
      </p:sp>
      <p:sp>
        <p:nvSpPr>
          <p:cNvPr name="TextBox 28" id="28"/>
          <p:cNvSpPr txBox="true"/>
          <p:nvPr/>
        </p:nvSpPr>
        <p:spPr>
          <a:xfrm rot="0">
            <a:off x="3068201" y="1024921"/>
            <a:ext cx="12098116" cy="1601722"/>
          </a:xfrm>
          <a:prstGeom prst="rect">
            <a:avLst/>
          </a:prstGeom>
        </p:spPr>
        <p:txBody>
          <a:bodyPr anchor="t" rtlCol="false" tIns="0" lIns="0" bIns="0" rIns="0">
            <a:spAutoFit/>
          </a:bodyPr>
          <a:lstStyle/>
          <a:p>
            <a:pPr algn="ctr">
              <a:lnSpc>
                <a:spcPts val="12516"/>
              </a:lnSpc>
            </a:pPr>
            <a:r>
              <a:rPr lang="en-US" sz="8940">
                <a:solidFill>
                  <a:srgbClr val="FFFFFF"/>
                </a:solidFill>
                <a:latin typeface="Costa Rica"/>
                <a:ea typeface="Costa Rica"/>
                <a:cs typeface="Costa Rica"/>
                <a:sym typeface="Costa Rica"/>
              </a:rPr>
              <a:t>Competitors</a:t>
            </a:r>
          </a:p>
        </p:txBody>
      </p:sp>
      <p:sp>
        <p:nvSpPr>
          <p:cNvPr name="Freeform 29" id="29"/>
          <p:cNvSpPr/>
          <p:nvPr/>
        </p:nvSpPr>
        <p:spPr>
          <a:xfrm flipH="false" flipV="false" rot="0">
            <a:off x="6821991" y="4294218"/>
            <a:ext cx="4932126" cy="4394076"/>
          </a:xfrm>
          <a:custGeom>
            <a:avLst/>
            <a:gdLst/>
            <a:ahLst/>
            <a:cxnLst/>
            <a:rect r="r" b="b" t="t" l="l"/>
            <a:pathLst>
              <a:path h="4394076" w="4932126">
                <a:moveTo>
                  <a:pt x="0" y="0"/>
                </a:moveTo>
                <a:lnTo>
                  <a:pt x="4932126" y="0"/>
                </a:lnTo>
                <a:lnTo>
                  <a:pt x="4932126" y="4394075"/>
                </a:lnTo>
                <a:lnTo>
                  <a:pt x="0" y="43940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12730076" y="4294218"/>
            <a:ext cx="4932126" cy="4394076"/>
          </a:xfrm>
          <a:custGeom>
            <a:avLst/>
            <a:gdLst/>
            <a:ahLst/>
            <a:cxnLst/>
            <a:rect r="r" b="b" t="t" l="l"/>
            <a:pathLst>
              <a:path h="4394076" w="4932126">
                <a:moveTo>
                  <a:pt x="0" y="0"/>
                </a:moveTo>
                <a:lnTo>
                  <a:pt x="4932126" y="0"/>
                </a:lnTo>
                <a:lnTo>
                  <a:pt x="4932126" y="4394075"/>
                </a:lnTo>
                <a:lnTo>
                  <a:pt x="0" y="43940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28700" y="3360268"/>
            <a:ext cx="2980804" cy="5898032"/>
            <a:chOff x="0" y="0"/>
            <a:chExt cx="2620010" cy="5184140"/>
          </a:xfrm>
        </p:grpSpPr>
        <p:sp>
          <p:nvSpPr>
            <p:cNvPr name="Freeform 4" id="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 id="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751" t="0" r="-5751" b="0"/>
              </a:stretch>
            </a:blipFill>
          </p:spPr>
        </p:sp>
        <p:sp>
          <p:nvSpPr>
            <p:cNvPr name="Freeform 6" id="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7" id="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8" id="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1" id="1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2" id="1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3" id="13"/>
          <p:cNvGrpSpPr>
            <a:grpSpLocks noChangeAspect="true"/>
          </p:cNvGrpSpPr>
          <p:nvPr/>
        </p:nvGrpSpPr>
        <p:grpSpPr>
          <a:xfrm rot="0">
            <a:off x="14451195" y="3289517"/>
            <a:ext cx="2980804" cy="5898032"/>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5259" t="0" r="-5259"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3" id="23"/>
          <p:cNvGrpSpPr>
            <a:grpSpLocks noChangeAspect="true"/>
          </p:cNvGrpSpPr>
          <p:nvPr/>
        </p:nvGrpSpPr>
        <p:grpSpPr>
          <a:xfrm rot="0">
            <a:off x="9818221" y="3368437"/>
            <a:ext cx="2980804" cy="5898032"/>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22" r="0" b="-22"/>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3" id="33"/>
          <p:cNvGrpSpPr>
            <a:grpSpLocks noChangeAspect="true"/>
          </p:cNvGrpSpPr>
          <p:nvPr/>
        </p:nvGrpSpPr>
        <p:grpSpPr>
          <a:xfrm rot="0">
            <a:off x="5481763" y="3360268"/>
            <a:ext cx="2980804" cy="5898032"/>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4988" t="0" r="-4988" b="0"/>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AutoShape 43" id="43"/>
          <p:cNvSpPr/>
          <p:nvPr/>
        </p:nvSpPr>
        <p:spPr>
          <a:xfrm flipV="true">
            <a:off x="4282179" y="6301115"/>
            <a:ext cx="926908" cy="16338"/>
          </a:xfrm>
          <a:prstGeom prst="line">
            <a:avLst/>
          </a:prstGeom>
          <a:ln cap="flat" w="76200">
            <a:solidFill>
              <a:srgbClr val="191919"/>
            </a:solidFill>
            <a:prstDash val="solid"/>
            <a:headEnd type="none" len="sm" w="sm"/>
            <a:tailEnd type="arrow" len="sm" w="med"/>
          </a:ln>
        </p:spPr>
      </p:sp>
      <p:sp>
        <p:nvSpPr>
          <p:cNvPr name="AutoShape 44" id="44"/>
          <p:cNvSpPr/>
          <p:nvPr/>
        </p:nvSpPr>
        <p:spPr>
          <a:xfrm flipV="true">
            <a:off x="8660473" y="6292946"/>
            <a:ext cx="926908" cy="16338"/>
          </a:xfrm>
          <a:prstGeom prst="line">
            <a:avLst/>
          </a:prstGeom>
          <a:ln cap="flat" w="76200">
            <a:solidFill>
              <a:srgbClr val="191919"/>
            </a:solidFill>
            <a:prstDash val="solid"/>
            <a:headEnd type="none" len="sm" w="sm"/>
            <a:tailEnd type="arrow" len="sm" w="med"/>
          </a:ln>
        </p:spPr>
      </p:sp>
      <p:sp>
        <p:nvSpPr>
          <p:cNvPr name="AutoShape 45" id="45"/>
          <p:cNvSpPr/>
          <p:nvPr/>
        </p:nvSpPr>
        <p:spPr>
          <a:xfrm flipV="true">
            <a:off x="13029864" y="6238533"/>
            <a:ext cx="926908" cy="16338"/>
          </a:xfrm>
          <a:prstGeom prst="line">
            <a:avLst/>
          </a:prstGeom>
          <a:ln cap="flat" w="76200">
            <a:solidFill>
              <a:srgbClr val="191919"/>
            </a:solidFill>
            <a:prstDash val="solid"/>
            <a:headEnd type="none" len="sm" w="sm"/>
            <a:tailEnd type="arrow" len="sm" w="med"/>
          </a:ln>
        </p:spPr>
      </p:sp>
      <p:sp>
        <p:nvSpPr>
          <p:cNvPr name="TextBox 46" id="46"/>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2C0084"/>
                </a:solidFill>
                <a:latin typeface="Poppins Bold"/>
                <a:ea typeface="Poppins Bold"/>
                <a:cs typeface="Poppins Bold"/>
                <a:sym typeface="Poppins Bold"/>
              </a:rPr>
              <a:t>VISIONFIT</a:t>
            </a:r>
          </a:p>
        </p:txBody>
      </p:sp>
      <p:sp>
        <p:nvSpPr>
          <p:cNvPr name="TextBox 47" id="47"/>
          <p:cNvSpPr txBox="true"/>
          <p:nvPr/>
        </p:nvSpPr>
        <p:spPr>
          <a:xfrm rot="0">
            <a:off x="5491878" y="1756239"/>
            <a:ext cx="8085294" cy="842107"/>
          </a:xfrm>
          <a:prstGeom prst="rect">
            <a:avLst/>
          </a:prstGeom>
        </p:spPr>
        <p:txBody>
          <a:bodyPr anchor="t" rtlCol="false" tIns="0" lIns="0" bIns="0" rIns="0">
            <a:spAutoFit/>
          </a:bodyPr>
          <a:lstStyle/>
          <a:p>
            <a:pPr algn="ctr" marL="0" indent="0" lvl="0">
              <a:lnSpc>
                <a:spcPts val="5617"/>
              </a:lnSpc>
              <a:spcBef>
                <a:spcPct val="0"/>
              </a:spcBef>
            </a:pPr>
            <a:r>
              <a:rPr lang="en-US" b="true" sz="6456" spc="-316">
                <a:solidFill>
                  <a:srgbClr val="330099"/>
                </a:solidFill>
                <a:latin typeface="Poppins Bold"/>
                <a:ea typeface="Poppins Bold"/>
                <a:cs typeface="Poppins Bold"/>
                <a:sym typeface="Poppins Bold"/>
              </a:rPr>
              <a:t>Product Demo </a:t>
            </a:r>
          </a:p>
        </p:txBody>
      </p:sp>
      <p:grpSp>
        <p:nvGrpSpPr>
          <p:cNvPr name="Group 48" id="48"/>
          <p:cNvGrpSpPr/>
          <p:nvPr/>
        </p:nvGrpSpPr>
        <p:grpSpPr>
          <a:xfrm rot="0">
            <a:off x="16389694" y="950168"/>
            <a:ext cx="1103776" cy="761361"/>
            <a:chOff x="0" y="0"/>
            <a:chExt cx="330731" cy="228132"/>
          </a:xfrm>
        </p:grpSpPr>
        <p:sp>
          <p:nvSpPr>
            <p:cNvPr name="Freeform 49" id="49"/>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50" id="50"/>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51" id="51"/>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Poppins"/>
                <a:ea typeface="Poppins"/>
                <a:cs typeface="Poppins"/>
                <a:sym typeface="Poppins"/>
              </a:rPr>
              <a:t>5</a:t>
            </a:r>
          </a:p>
        </p:txBody>
      </p:sp>
      <p:grpSp>
        <p:nvGrpSpPr>
          <p:cNvPr name="Group 52" id="52"/>
          <p:cNvGrpSpPr/>
          <p:nvPr/>
        </p:nvGrpSpPr>
        <p:grpSpPr>
          <a:xfrm rot="3395755">
            <a:off x="1663498" y="-166963"/>
            <a:ext cx="1382292" cy="1382292"/>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54" id="5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55" id="55"/>
          <p:cNvGrpSpPr/>
          <p:nvPr/>
        </p:nvGrpSpPr>
        <p:grpSpPr>
          <a:xfrm rot="-3214047">
            <a:off x="16189582" y="9165703"/>
            <a:ext cx="1101366" cy="1101366"/>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57" id="5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C0084"/>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818061" y="1122903"/>
            <a:ext cx="1441239" cy="358742"/>
          </a:xfrm>
          <a:prstGeom prst="rect">
            <a:avLst/>
          </a:prstGeom>
        </p:spPr>
        <p:txBody>
          <a:bodyPr anchor="t" rtlCol="false" tIns="0" lIns="0" bIns="0" rIns="0">
            <a:spAutoFit/>
          </a:bodyPr>
          <a:lstStyle/>
          <a:p>
            <a:pPr algn="ctr">
              <a:lnSpc>
                <a:spcPts val="2799"/>
              </a:lnSpc>
              <a:spcBef>
                <a:spcPct val="0"/>
              </a:spcBef>
            </a:pPr>
            <a:r>
              <a:rPr lang="en-US" sz="1999">
                <a:solidFill>
                  <a:srgbClr val="2C0084"/>
                </a:solidFill>
                <a:latin typeface="Poppins"/>
                <a:ea typeface="Poppins"/>
                <a:cs typeface="Poppins"/>
                <a:sym typeface="Poppins"/>
              </a:rPr>
              <a:t>Contact</a:t>
            </a:r>
          </a:p>
        </p:txBody>
      </p:sp>
      <p:grpSp>
        <p:nvGrpSpPr>
          <p:cNvPr name="Group 4" id="4"/>
          <p:cNvGrpSpPr/>
          <p:nvPr/>
        </p:nvGrpSpPr>
        <p:grpSpPr>
          <a:xfrm rot="0">
            <a:off x="12772984" y="3556155"/>
            <a:ext cx="10287000" cy="102870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03AD"/>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7" id="7"/>
          <p:cNvGrpSpPr/>
          <p:nvPr/>
        </p:nvGrpSpPr>
        <p:grpSpPr>
          <a:xfrm rot="3395755">
            <a:off x="17525632" y="7609675"/>
            <a:ext cx="1382292" cy="13822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3252134">
            <a:off x="6007090" y="1029495"/>
            <a:ext cx="904300" cy="9043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070680" y="3230170"/>
            <a:ext cx="2389980" cy="238998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rnd">
              <a:solidFill>
                <a:srgbClr val="FFCC99"/>
              </a:solidFill>
              <a:prstDash val="sysDot"/>
              <a:round/>
            </a:ln>
          </p:spPr>
        </p:sp>
        <p:sp>
          <p:nvSpPr>
            <p:cNvPr name="TextBox 15" id="15"/>
            <p:cNvSpPr txBox="true"/>
            <p:nvPr/>
          </p:nvSpPr>
          <p:spPr>
            <a:xfrm>
              <a:off x="76200" y="47625"/>
              <a:ext cx="660400" cy="688975"/>
            </a:xfrm>
            <a:prstGeom prst="rect">
              <a:avLst/>
            </a:prstGeom>
          </p:spPr>
          <p:txBody>
            <a:bodyPr anchor="ctr" rtlCol="false" tIns="32433" lIns="32433" bIns="32433" rIns="32433"/>
            <a:lstStyle/>
            <a:p>
              <a:pPr algn="ctr">
                <a:lnSpc>
                  <a:spcPts val="1885"/>
                </a:lnSpc>
              </a:pPr>
            </a:p>
          </p:txBody>
        </p:sp>
      </p:grpSp>
      <p:grpSp>
        <p:nvGrpSpPr>
          <p:cNvPr name="Group 16" id="16"/>
          <p:cNvGrpSpPr/>
          <p:nvPr/>
        </p:nvGrpSpPr>
        <p:grpSpPr>
          <a:xfrm rot="0">
            <a:off x="1165993" y="3325482"/>
            <a:ext cx="2199355" cy="219935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5668" t="-79165" r="0" b="-41994"/>
              </a:stretch>
            </a:blipFill>
          </p:spPr>
        </p:sp>
      </p:grpSp>
      <p:sp>
        <p:nvSpPr>
          <p:cNvPr name="TextBox 18" id="18"/>
          <p:cNvSpPr txBox="true"/>
          <p:nvPr/>
        </p:nvSpPr>
        <p:spPr>
          <a:xfrm rot="0">
            <a:off x="3242648" y="6573758"/>
            <a:ext cx="3356316" cy="349686"/>
          </a:xfrm>
          <a:prstGeom prst="rect">
            <a:avLst/>
          </a:prstGeom>
        </p:spPr>
        <p:txBody>
          <a:bodyPr anchor="t" rtlCol="false" tIns="0" lIns="0" bIns="0" rIns="0">
            <a:spAutoFit/>
          </a:bodyPr>
          <a:lstStyle/>
          <a:p>
            <a:pPr algn="ctr">
              <a:lnSpc>
                <a:spcPts val="2780"/>
              </a:lnSpc>
            </a:pPr>
            <a:r>
              <a:rPr lang="en-US" sz="2172">
                <a:solidFill>
                  <a:srgbClr val="FFFFFF"/>
                </a:solidFill>
                <a:latin typeface="Oswald"/>
                <a:ea typeface="Oswald"/>
                <a:cs typeface="Oswald"/>
                <a:sym typeface="Oswald"/>
              </a:rPr>
              <a:t>KHUSAN RAKHMATULLAYEV</a:t>
            </a:r>
          </a:p>
        </p:txBody>
      </p:sp>
      <p:grpSp>
        <p:nvGrpSpPr>
          <p:cNvPr name="Group 19" id="19"/>
          <p:cNvGrpSpPr/>
          <p:nvPr/>
        </p:nvGrpSpPr>
        <p:grpSpPr>
          <a:xfrm rot="0">
            <a:off x="913906" y="6404987"/>
            <a:ext cx="2389980" cy="238998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rnd">
              <a:solidFill>
                <a:srgbClr val="FFCC99"/>
              </a:solidFill>
              <a:prstDash val="sysDot"/>
              <a:round/>
            </a:ln>
          </p:spPr>
        </p:sp>
        <p:sp>
          <p:nvSpPr>
            <p:cNvPr name="TextBox 21" id="21"/>
            <p:cNvSpPr txBox="true"/>
            <p:nvPr/>
          </p:nvSpPr>
          <p:spPr>
            <a:xfrm>
              <a:off x="76200" y="47625"/>
              <a:ext cx="660400" cy="688975"/>
            </a:xfrm>
            <a:prstGeom prst="rect">
              <a:avLst/>
            </a:prstGeom>
          </p:spPr>
          <p:txBody>
            <a:bodyPr anchor="ctr" rtlCol="false" tIns="32433" lIns="32433" bIns="32433" rIns="32433"/>
            <a:lstStyle/>
            <a:p>
              <a:pPr algn="ctr">
                <a:lnSpc>
                  <a:spcPts val="1885"/>
                </a:lnSpc>
              </a:pPr>
            </a:p>
          </p:txBody>
        </p:sp>
      </p:grpSp>
      <p:grpSp>
        <p:nvGrpSpPr>
          <p:cNvPr name="Group 22" id="22"/>
          <p:cNvGrpSpPr/>
          <p:nvPr/>
        </p:nvGrpSpPr>
        <p:grpSpPr>
          <a:xfrm rot="0">
            <a:off x="1009219" y="6500300"/>
            <a:ext cx="2199355" cy="219935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24" id="24"/>
          <p:cNvGrpSpPr/>
          <p:nvPr/>
        </p:nvGrpSpPr>
        <p:grpSpPr>
          <a:xfrm rot="0">
            <a:off x="6837584" y="1886505"/>
            <a:ext cx="2389980" cy="238998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rnd">
              <a:solidFill>
                <a:srgbClr val="FFCC99"/>
              </a:solidFill>
              <a:prstDash val="sysDot"/>
              <a:round/>
            </a:ln>
          </p:spPr>
        </p:sp>
        <p:sp>
          <p:nvSpPr>
            <p:cNvPr name="TextBox 26" id="26"/>
            <p:cNvSpPr txBox="true"/>
            <p:nvPr/>
          </p:nvSpPr>
          <p:spPr>
            <a:xfrm>
              <a:off x="76200" y="47625"/>
              <a:ext cx="660400" cy="688975"/>
            </a:xfrm>
            <a:prstGeom prst="rect">
              <a:avLst/>
            </a:prstGeom>
          </p:spPr>
          <p:txBody>
            <a:bodyPr anchor="ctr" rtlCol="false" tIns="32433" lIns="32433" bIns="32433" rIns="32433"/>
            <a:lstStyle/>
            <a:p>
              <a:pPr algn="ctr">
                <a:lnSpc>
                  <a:spcPts val="1885"/>
                </a:lnSpc>
              </a:pPr>
            </a:p>
          </p:txBody>
        </p:sp>
      </p:grpSp>
      <p:grpSp>
        <p:nvGrpSpPr>
          <p:cNvPr name="Group 27" id="27"/>
          <p:cNvGrpSpPr/>
          <p:nvPr/>
        </p:nvGrpSpPr>
        <p:grpSpPr>
          <a:xfrm rot="0">
            <a:off x="6932896" y="1981817"/>
            <a:ext cx="2199355" cy="219935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5368" t="-54010" r="0" b="0"/>
              </a:stretch>
            </a:blipFill>
          </p:spPr>
        </p:sp>
      </p:grpSp>
      <p:grpSp>
        <p:nvGrpSpPr>
          <p:cNvPr name="Group 29" id="29"/>
          <p:cNvGrpSpPr/>
          <p:nvPr/>
        </p:nvGrpSpPr>
        <p:grpSpPr>
          <a:xfrm rot="0">
            <a:off x="16389694" y="950168"/>
            <a:ext cx="1103776" cy="761361"/>
            <a:chOff x="0" y="0"/>
            <a:chExt cx="330731" cy="228132"/>
          </a:xfrm>
        </p:grpSpPr>
        <p:sp>
          <p:nvSpPr>
            <p:cNvPr name="Freeform 30" id="30"/>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31" id="31"/>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grpSp>
        <p:nvGrpSpPr>
          <p:cNvPr name="Group 32" id="32"/>
          <p:cNvGrpSpPr/>
          <p:nvPr/>
        </p:nvGrpSpPr>
        <p:grpSpPr>
          <a:xfrm rot="0">
            <a:off x="12539006" y="3134857"/>
            <a:ext cx="2389980" cy="238998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rnd">
              <a:solidFill>
                <a:srgbClr val="FFCC99"/>
              </a:solidFill>
              <a:prstDash val="sysDot"/>
              <a:round/>
            </a:ln>
          </p:spPr>
        </p:sp>
        <p:sp>
          <p:nvSpPr>
            <p:cNvPr name="TextBox 34" id="34"/>
            <p:cNvSpPr txBox="true"/>
            <p:nvPr/>
          </p:nvSpPr>
          <p:spPr>
            <a:xfrm>
              <a:off x="76200" y="47625"/>
              <a:ext cx="660400" cy="688975"/>
            </a:xfrm>
            <a:prstGeom prst="rect">
              <a:avLst/>
            </a:prstGeom>
          </p:spPr>
          <p:txBody>
            <a:bodyPr anchor="ctr" rtlCol="false" tIns="32433" lIns="32433" bIns="32433" rIns="32433"/>
            <a:lstStyle/>
            <a:p>
              <a:pPr algn="ctr">
                <a:lnSpc>
                  <a:spcPts val="1885"/>
                </a:lnSpc>
              </a:pPr>
            </a:p>
          </p:txBody>
        </p:sp>
      </p:grpSp>
      <p:grpSp>
        <p:nvGrpSpPr>
          <p:cNvPr name="Group 35" id="35"/>
          <p:cNvGrpSpPr/>
          <p:nvPr/>
        </p:nvGrpSpPr>
        <p:grpSpPr>
          <a:xfrm rot="0">
            <a:off x="12634318" y="3230170"/>
            <a:ext cx="2199355" cy="219935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grpSp>
        <p:nvGrpSpPr>
          <p:cNvPr name="Group 37" id="37"/>
          <p:cNvGrpSpPr/>
          <p:nvPr/>
        </p:nvGrpSpPr>
        <p:grpSpPr>
          <a:xfrm rot="0">
            <a:off x="6784127" y="4752797"/>
            <a:ext cx="2389980" cy="2389980"/>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rnd">
              <a:solidFill>
                <a:srgbClr val="FFCC99"/>
              </a:solidFill>
              <a:prstDash val="sysDot"/>
              <a:round/>
            </a:ln>
          </p:spPr>
        </p:sp>
        <p:sp>
          <p:nvSpPr>
            <p:cNvPr name="TextBox 39" id="39"/>
            <p:cNvSpPr txBox="true"/>
            <p:nvPr/>
          </p:nvSpPr>
          <p:spPr>
            <a:xfrm>
              <a:off x="76200" y="47625"/>
              <a:ext cx="660400" cy="688975"/>
            </a:xfrm>
            <a:prstGeom prst="rect">
              <a:avLst/>
            </a:prstGeom>
          </p:spPr>
          <p:txBody>
            <a:bodyPr anchor="ctr" rtlCol="false" tIns="32433" lIns="32433" bIns="32433" rIns="32433"/>
            <a:lstStyle/>
            <a:p>
              <a:pPr algn="ctr">
                <a:lnSpc>
                  <a:spcPts val="1885"/>
                </a:lnSpc>
              </a:pPr>
            </a:p>
          </p:txBody>
        </p:sp>
      </p:grpSp>
      <p:grpSp>
        <p:nvGrpSpPr>
          <p:cNvPr name="Group 40" id="40"/>
          <p:cNvGrpSpPr/>
          <p:nvPr/>
        </p:nvGrpSpPr>
        <p:grpSpPr>
          <a:xfrm rot="0">
            <a:off x="6879440" y="4848110"/>
            <a:ext cx="2199355" cy="2199355"/>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4054" t="-32572" r="0" b="-19499"/>
              </a:stretch>
            </a:blipFill>
          </p:spPr>
        </p:sp>
      </p:grpSp>
      <p:grpSp>
        <p:nvGrpSpPr>
          <p:cNvPr name="Group 42" id="42"/>
          <p:cNvGrpSpPr/>
          <p:nvPr/>
        </p:nvGrpSpPr>
        <p:grpSpPr>
          <a:xfrm rot="0">
            <a:off x="12534859" y="6321882"/>
            <a:ext cx="2389980" cy="238998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rnd">
              <a:solidFill>
                <a:srgbClr val="FFCC99"/>
              </a:solidFill>
              <a:prstDash val="sysDot"/>
              <a:round/>
            </a:ln>
          </p:spPr>
        </p:sp>
        <p:sp>
          <p:nvSpPr>
            <p:cNvPr name="TextBox 44" id="44"/>
            <p:cNvSpPr txBox="true"/>
            <p:nvPr/>
          </p:nvSpPr>
          <p:spPr>
            <a:xfrm>
              <a:off x="76200" y="47625"/>
              <a:ext cx="660400" cy="688975"/>
            </a:xfrm>
            <a:prstGeom prst="rect">
              <a:avLst/>
            </a:prstGeom>
          </p:spPr>
          <p:txBody>
            <a:bodyPr anchor="ctr" rtlCol="false" tIns="32433" lIns="32433" bIns="32433" rIns="32433"/>
            <a:lstStyle/>
            <a:p>
              <a:pPr algn="ctr">
                <a:lnSpc>
                  <a:spcPts val="1885"/>
                </a:lnSpc>
              </a:pPr>
            </a:p>
          </p:txBody>
        </p:sp>
      </p:grpSp>
      <p:grpSp>
        <p:nvGrpSpPr>
          <p:cNvPr name="Group 45" id="45"/>
          <p:cNvGrpSpPr/>
          <p:nvPr/>
        </p:nvGrpSpPr>
        <p:grpSpPr>
          <a:xfrm rot="0">
            <a:off x="12649612" y="6417195"/>
            <a:ext cx="2199355" cy="2199355"/>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1891" t="0" r="-1891" b="0"/>
              </a:stretch>
            </a:blipFill>
          </p:spPr>
        </p:sp>
      </p:grpSp>
      <p:sp>
        <p:nvSpPr>
          <p:cNvPr name="TextBox 47" id="47"/>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48" id="48"/>
          <p:cNvSpPr txBox="true"/>
          <p:nvPr/>
        </p:nvSpPr>
        <p:spPr>
          <a:xfrm rot="0">
            <a:off x="3600005" y="3420655"/>
            <a:ext cx="2422122" cy="349686"/>
          </a:xfrm>
          <a:prstGeom prst="rect">
            <a:avLst/>
          </a:prstGeom>
        </p:spPr>
        <p:txBody>
          <a:bodyPr anchor="t" rtlCol="false" tIns="0" lIns="0" bIns="0" rIns="0">
            <a:spAutoFit/>
          </a:bodyPr>
          <a:lstStyle/>
          <a:p>
            <a:pPr algn="ctr">
              <a:lnSpc>
                <a:spcPts val="2780"/>
              </a:lnSpc>
            </a:pPr>
            <a:r>
              <a:rPr lang="en-US" sz="2172">
                <a:solidFill>
                  <a:srgbClr val="FFFFFF"/>
                </a:solidFill>
                <a:latin typeface="Oswald"/>
                <a:ea typeface="Oswald"/>
                <a:cs typeface="Oswald"/>
                <a:sym typeface="Oswald"/>
              </a:rPr>
              <a:t>SAYDULLO ISMATOV</a:t>
            </a:r>
          </a:p>
        </p:txBody>
      </p:sp>
      <p:sp>
        <p:nvSpPr>
          <p:cNvPr name="TextBox 49" id="49"/>
          <p:cNvSpPr txBox="true"/>
          <p:nvPr/>
        </p:nvSpPr>
        <p:spPr>
          <a:xfrm rot="0">
            <a:off x="3669846" y="3881632"/>
            <a:ext cx="2250299" cy="231685"/>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CEO</a:t>
            </a:r>
          </a:p>
        </p:txBody>
      </p:sp>
      <p:sp>
        <p:nvSpPr>
          <p:cNvPr name="TextBox 50" id="50"/>
          <p:cNvSpPr txBox="true"/>
          <p:nvPr/>
        </p:nvSpPr>
        <p:spPr>
          <a:xfrm rot="0">
            <a:off x="3560498" y="7046897"/>
            <a:ext cx="2250299" cy="231685"/>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CMO</a:t>
            </a:r>
          </a:p>
        </p:txBody>
      </p:sp>
      <p:sp>
        <p:nvSpPr>
          <p:cNvPr name="TextBox 51" id="51"/>
          <p:cNvSpPr txBox="true"/>
          <p:nvPr/>
        </p:nvSpPr>
        <p:spPr>
          <a:xfrm rot="0">
            <a:off x="9437114" y="2056737"/>
            <a:ext cx="2916771" cy="349686"/>
          </a:xfrm>
          <a:prstGeom prst="rect">
            <a:avLst/>
          </a:prstGeom>
        </p:spPr>
        <p:txBody>
          <a:bodyPr anchor="t" rtlCol="false" tIns="0" lIns="0" bIns="0" rIns="0">
            <a:spAutoFit/>
          </a:bodyPr>
          <a:lstStyle/>
          <a:p>
            <a:pPr algn="ctr">
              <a:lnSpc>
                <a:spcPts val="2780"/>
              </a:lnSpc>
            </a:pPr>
            <a:r>
              <a:rPr lang="en-US" sz="2172">
                <a:solidFill>
                  <a:srgbClr val="FFFFFF"/>
                </a:solidFill>
                <a:latin typeface="Oswald"/>
                <a:ea typeface="Oswald"/>
                <a:cs typeface="Oswald"/>
                <a:sym typeface="Oswald"/>
              </a:rPr>
              <a:t>DONIYORBEK IBROKHIMOV</a:t>
            </a:r>
          </a:p>
        </p:txBody>
      </p:sp>
      <p:sp>
        <p:nvSpPr>
          <p:cNvPr name="TextBox 52" id="52"/>
          <p:cNvSpPr txBox="true"/>
          <p:nvPr/>
        </p:nvSpPr>
        <p:spPr>
          <a:xfrm rot="0">
            <a:off x="9770751" y="2537967"/>
            <a:ext cx="2250299" cy="231685"/>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CTO</a:t>
            </a:r>
          </a:p>
        </p:txBody>
      </p:sp>
      <p:sp>
        <p:nvSpPr>
          <p:cNvPr name="TextBox 53" id="53"/>
          <p:cNvSpPr txBox="true"/>
          <p:nvPr/>
        </p:nvSpPr>
        <p:spPr>
          <a:xfrm rot="0">
            <a:off x="3456155" y="306044"/>
            <a:ext cx="11801558" cy="1307863"/>
          </a:xfrm>
          <a:prstGeom prst="rect">
            <a:avLst/>
          </a:prstGeom>
        </p:spPr>
        <p:txBody>
          <a:bodyPr anchor="t" rtlCol="false" tIns="0" lIns="0" bIns="0" rIns="0">
            <a:spAutoFit/>
          </a:bodyPr>
          <a:lstStyle/>
          <a:p>
            <a:pPr algn="ctr">
              <a:lnSpc>
                <a:spcPts val="8760"/>
              </a:lnSpc>
            </a:pPr>
            <a:r>
              <a:rPr lang="en-US" b="true" sz="10070" spc="-493">
                <a:solidFill>
                  <a:srgbClr val="FF9999"/>
                </a:solidFill>
                <a:latin typeface="Poppins Bold"/>
                <a:ea typeface="Poppins Bold"/>
                <a:cs typeface="Poppins Bold"/>
                <a:sym typeface="Poppins Bold"/>
              </a:rPr>
              <a:t>Team Members</a:t>
            </a:r>
          </a:p>
        </p:txBody>
      </p:sp>
      <p:sp>
        <p:nvSpPr>
          <p:cNvPr name="TextBox 54" id="54"/>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6</a:t>
            </a:r>
          </a:p>
        </p:txBody>
      </p:sp>
      <p:sp>
        <p:nvSpPr>
          <p:cNvPr name="TextBox 55" id="55"/>
          <p:cNvSpPr txBox="true"/>
          <p:nvPr/>
        </p:nvSpPr>
        <p:spPr>
          <a:xfrm rot="0">
            <a:off x="15233786" y="3290516"/>
            <a:ext cx="2916771" cy="349686"/>
          </a:xfrm>
          <a:prstGeom prst="rect">
            <a:avLst/>
          </a:prstGeom>
        </p:spPr>
        <p:txBody>
          <a:bodyPr anchor="t" rtlCol="false" tIns="0" lIns="0" bIns="0" rIns="0">
            <a:spAutoFit/>
          </a:bodyPr>
          <a:lstStyle/>
          <a:p>
            <a:pPr algn="ctr">
              <a:lnSpc>
                <a:spcPts val="2780"/>
              </a:lnSpc>
            </a:pPr>
            <a:r>
              <a:rPr lang="en-US" sz="2172">
                <a:solidFill>
                  <a:srgbClr val="FFFFFF"/>
                </a:solidFill>
                <a:latin typeface="Oswald"/>
                <a:ea typeface="Oswald"/>
                <a:cs typeface="Oswald"/>
                <a:sym typeface="Oswald"/>
              </a:rPr>
              <a:t>ABDUMANNOB MUYDINOV</a:t>
            </a:r>
          </a:p>
        </p:txBody>
      </p:sp>
      <p:sp>
        <p:nvSpPr>
          <p:cNvPr name="TextBox 56" id="56"/>
          <p:cNvSpPr txBox="true"/>
          <p:nvPr/>
        </p:nvSpPr>
        <p:spPr>
          <a:xfrm rot="0">
            <a:off x="15567423" y="3771747"/>
            <a:ext cx="2250299" cy="231685"/>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COO</a:t>
            </a:r>
          </a:p>
        </p:txBody>
      </p:sp>
      <p:sp>
        <p:nvSpPr>
          <p:cNvPr name="TextBox 57" id="57"/>
          <p:cNvSpPr txBox="true"/>
          <p:nvPr/>
        </p:nvSpPr>
        <p:spPr>
          <a:xfrm rot="0">
            <a:off x="9298385" y="5008789"/>
            <a:ext cx="2916771" cy="349686"/>
          </a:xfrm>
          <a:prstGeom prst="rect">
            <a:avLst/>
          </a:prstGeom>
        </p:spPr>
        <p:txBody>
          <a:bodyPr anchor="t" rtlCol="false" tIns="0" lIns="0" bIns="0" rIns="0">
            <a:spAutoFit/>
          </a:bodyPr>
          <a:lstStyle/>
          <a:p>
            <a:pPr algn="ctr">
              <a:lnSpc>
                <a:spcPts val="2780"/>
              </a:lnSpc>
            </a:pPr>
            <a:r>
              <a:rPr lang="en-US" sz="2172">
                <a:solidFill>
                  <a:srgbClr val="FFFFFF"/>
                </a:solidFill>
                <a:latin typeface="Oswald"/>
                <a:ea typeface="Oswald"/>
                <a:cs typeface="Oswald"/>
                <a:sym typeface="Oswald"/>
              </a:rPr>
              <a:t>SUKHROB SOTIBOLDIYEV</a:t>
            </a:r>
          </a:p>
        </p:txBody>
      </p:sp>
      <p:sp>
        <p:nvSpPr>
          <p:cNvPr name="TextBox 58" id="58"/>
          <p:cNvSpPr txBox="true"/>
          <p:nvPr/>
        </p:nvSpPr>
        <p:spPr>
          <a:xfrm rot="0">
            <a:off x="9632022" y="5490020"/>
            <a:ext cx="2250299" cy="231685"/>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CFO</a:t>
            </a:r>
          </a:p>
        </p:txBody>
      </p:sp>
      <p:sp>
        <p:nvSpPr>
          <p:cNvPr name="TextBox 59" id="59"/>
          <p:cNvSpPr txBox="true"/>
          <p:nvPr/>
        </p:nvSpPr>
        <p:spPr>
          <a:xfrm rot="0">
            <a:off x="15277264" y="6656891"/>
            <a:ext cx="2916771" cy="349686"/>
          </a:xfrm>
          <a:prstGeom prst="rect">
            <a:avLst/>
          </a:prstGeom>
        </p:spPr>
        <p:txBody>
          <a:bodyPr anchor="t" rtlCol="false" tIns="0" lIns="0" bIns="0" rIns="0">
            <a:spAutoFit/>
          </a:bodyPr>
          <a:lstStyle/>
          <a:p>
            <a:pPr algn="ctr">
              <a:lnSpc>
                <a:spcPts val="2780"/>
              </a:lnSpc>
            </a:pPr>
            <a:r>
              <a:rPr lang="en-US" sz="2172">
                <a:solidFill>
                  <a:srgbClr val="FFFFFF"/>
                </a:solidFill>
                <a:latin typeface="Oswald"/>
                <a:ea typeface="Oswald"/>
                <a:cs typeface="Oswald"/>
                <a:sym typeface="Oswald"/>
              </a:rPr>
              <a:t>FARRUKHBEK PANJIYEV</a:t>
            </a:r>
          </a:p>
        </p:txBody>
      </p:sp>
      <p:sp>
        <p:nvSpPr>
          <p:cNvPr name="TextBox 60" id="60"/>
          <p:cNvSpPr txBox="true"/>
          <p:nvPr/>
        </p:nvSpPr>
        <p:spPr>
          <a:xfrm rot="0">
            <a:off x="15610902" y="7138121"/>
            <a:ext cx="2250299" cy="231685"/>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CSO</a:t>
            </a:r>
          </a:p>
        </p:txBody>
      </p:sp>
      <p:sp>
        <p:nvSpPr>
          <p:cNvPr name="TextBox 61" id="61"/>
          <p:cNvSpPr txBox="true"/>
          <p:nvPr/>
        </p:nvSpPr>
        <p:spPr>
          <a:xfrm rot="0">
            <a:off x="3685916" y="4227617"/>
            <a:ext cx="2250299" cy="468848"/>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Led AI model training, app design, set vision</a:t>
            </a:r>
          </a:p>
        </p:txBody>
      </p:sp>
      <p:sp>
        <p:nvSpPr>
          <p:cNvPr name="TextBox 62" id="62"/>
          <p:cNvSpPr txBox="true"/>
          <p:nvPr/>
        </p:nvSpPr>
        <p:spPr>
          <a:xfrm rot="0">
            <a:off x="9808589" y="2883952"/>
            <a:ext cx="2250299" cy="468848"/>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Developed iOS app, handled integration</a:t>
            </a:r>
          </a:p>
        </p:txBody>
      </p:sp>
      <p:sp>
        <p:nvSpPr>
          <p:cNvPr name="TextBox 63" id="63"/>
          <p:cNvSpPr txBox="true"/>
          <p:nvPr/>
        </p:nvSpPr>
        <p:spPr>
          <a:xfrm rot="0">
            <a:off x="15605261" y="4136782"/>
            <a:ext cx="2250299" cy="468848"/>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Handled logistics and team scheduling</a:t>
            </a:r>
          </a:p>
        </p:txBody>
      </p:sp>
      <p:sp>
        <p:nvSpPr>
          <p:cNvPr name="TextBox 64" id="64"/>
          <p:cNvSpPr txBox="true"/>
          <p:nvPr/>
        </p:nvSpPr>
        <p:spPr>
          <a:xfrm rot="0">
            <a:off x="3560498" y="7402407"/>
            <a:ext cx="2250299" cy="468848"/>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Co</a:t>
            </a:r>
            <a:r>
              <a:rPr lang="en-US" sz="1340">
                <a:solidFill>
                  <a:srgbClr val="FFFFFF"/>
                </a:solidFill>
                <a:latin typeface="Open Sans"/>
                <a:ea typeface="Open Sans"/>
                <a:cs typeface="Open Sans"/>
                <a:sym typeface="Open Sans"/>
              </a:rPr>
              <a:t>ntent, marketing strategy, research</a:t>
            </a:r>
          </a:p>
        </p:txBody>
      </p:sp>
      <p:sp>
        <p:nvSpPr>
          <p:cNvPr name="TextBox 65" id="65"/>
          <p:cNvSpPr txBox="true"/>
          <p:nvPr/>
        </p:nvSpPr>
        <p:spPr>
          <a:xfrm rot="0">
            <a:off x="9632022" y="5855055"/>
            <a:ext cx="2250299" cy="468848"/>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Buil</a:t>
            </a:r>
            <a:r>
              <a:rPr lang="en-US" sz="1340">
                <a:solidFill>
                  <a:srgbClr val="FFFFFF"/>
                </a:solidFill>
                <a:latin typeface="Open Sans"/>
                <a:ea typeface="Open Sans"/>
                <a:cs typeface="Open Sans"/>
                <a:sym typeface="Open Sans"/>
              </a:rPr>
              <a:t>t financial plan, researched funding sources</a:t>
            </a:r>
          </a:p>
        </p:txBody>
      </p:sp>
      <p:sp>
        <p:nvSpPr>
          <p:cNvPr name="TextBox 66" id="66"/>
          <p:cNvSpPr txBox="true"/>
          <p:nvPr/>
        </p:nvSpPr>
        <p:spPr>
          <a:xfrm rot="0">
            <a:off x="15610902" y="7519452"/>
            <a:ext cx="2250299" cy="468848"/>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Developed</a:t>
            </a:r>
            <a:r>
              <a:rPr lang="en-US" sz="1340">
                <a:solidFill>
                  <a:srgbClr val="FFFFFF"/>
                </a:solidFill>
                <a:latin typeface="Open Sans"/>
                <a:ea typeface="Open Sans"/>
                <a:cs typeface="Open Sans"/>
                <a:sym typeface="Open Sans"/>
              </a:rPr>
              <a:t> sales strategy, client targeting</a:t>
            </a:r>
          </a:p>
        </p:txBody>
      </p:sp>
      <p:grpSp>
        <p:nvGrpSpPr>
          <p:cNvPr name="Group 67" id="67"/>
          <p:cNvGrpSpPr/>
          <p:nvPr/>
        </p:nvGrpSpPr>
        <p:grpSpPr>
          <a:xfrm rot="0">
            <a:off x="6837584" y="7599978"/>
            <a:ext cx="2389980" cy="2389980"/>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38100" cap="rnd">
              <a:solidFill>
                <a:srgbClr val="FFCC99"/>
              </a:solidFill>
              <a:prstDash val="sysDot"/>
              <a:round/>
            </a:ln>
          </p:spPr>
        </p:sp>
        <p:sp>
          <p:nvSpPr>
            <p:cNvPr name="TextBox 69" id="69"/>
            <p:cNvSpPr txBox="true"/>
            <p:nvPr/>
          </p:nvSpPr>
          <p:spPr>
            <a:xfrm>
              <a:off x="76200" y="47625"/>
              <a:ext cx="660400" cy="688975"/>
            </a:xfrm>
            <a:prstGeom prst="rect">
              <a:avLst/>
            </a:prstGeom>
          </p:spPr>
          <p:txBody>
            <a:bodyPr anchor="ctr" rtlCol="false" tIns="32433" lIns="32433" bIns="32433" rIns="32433"/>
            <a:lstStyle/>
            <a:p>
              <a:pPr algn="ctr">
                <a:lnSpc>
                  <a:spcPts val="1885"/>
                </a:lnSpc>
              </a:pPr>
            </a:p>
          </p:txBody>
        </p:sp>
      </p:grpSp>
      <p:grpSp>
        <p:nvGrpSpPr>
          <p:cNvPr name="Group 70" id="70"/>
          <p:cNvGrpSpPr/>
          <p:nvPr/>
        </p:nvGrpSpPr>
        <p:grpSpPr>
          <a:xfrm rot="0">
            <a:off x="6952336" y="7695290"/>
            <a:ext cx="2199355" cy="2199355"/>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0392" t="-21260" r="-12148" b="-11281"/>
              </a:stretch>
            </a:blipFill>
          </p:spPr>
        </p:sp>
      </p:grpSp>
      <p:sp>
        <p:nvSpPr>
          <p:cNvPr name="TextBox 72" id="72"/>
          <p:cNvSpPr txBox="true"/>
          <p:nvPr/>
        </p:nvSpPr>
        <p:spPr>
          <a:xfrm rot="0">
            <a:off x="9579989" y="7934986"/>
            <a:ext cx="2916771" cy="349686"/>
          </a:xfrm>
          <a:prstGeom prst="rect">
            <a:avLst/>
          </a:prstGeom>
        </p:spPr>
        <p:txBody>
          <a:bodyPr anchor="t" rtlCol="false" tIns="0" lIns="0" bIns="0" rIns="0">
            <a:spAutoFit/>
          </a:bodyPr>
          <a:lstStyle/>
          <a:p>
            <a:pPr algn="ctr">
              <a:lnSpc>
                <a:spcPts val="2780"/>
              </a:lnSpc>
            </a:pPr>
            <a:r>
              <a:rPr lang="en-US" sz="2172">
                <a:solidFill>
                  <a:srgbClr val="FFFFFF"/>
                </a:solidFill>
                <a:latin typeface="Oswald"/>
                <a:ea typeface="Oswald"/>
                <a:cs typeface="Oswald"/>
                <a:sym typeface="Oswald"/>
              </a:rPr>
              <a:t>JURABEK TOJIDDINOV</a:t>
            </a:r>
          </a:p>
        </p:txBody>
      </p:sp>
      <p:sp>
        <p:nvSpPr>
          <p:cNvPr name="TextBox 73" id="73"/>
          <p:cNvSpPr txBox="true"/>
          <p:nvPr/>
        </p:nvSpPr>
        <p:spPr>
          <a:xfrm rot="0">
            <a:off x="9913626" y="8416217"/>
            <a:ext cx="2250299" cy="231685"/>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CHRO</a:t>
            </a:r>
          </a:p>
        </p:txBody>
      </p:sp>
      <p:sp>
        <p:nvSpPr>
          <p:cNvPr name="TextBox 74" id="74"/>
          <p:cNvSpPr txBox="true"/>
          <p:nvPr/>
        </p:nvSpPr>
        <p:spPr>
          <a:xfrm rot="0">
            <a:off x="9913626" y="8762201"/>
            <a:ext cx="2250299" cy="943176"/>
          </a:xfrm>
          <a:prstGeom prst="rect">
            <a:avLst/>
          </a:prstGeom>
        </p:spPr>
        <p:txBody>
          <a:bodyPr anchor="t" rtlCol="false" tIns="0" lIns="0" bIns="0" rIns="0">
            <a:spAutoFit/>
          </a:bodyPr>
          <a:lstStyle/>
          <a:p>
            <a:pPr algn="ctr">
              <a:lnSpc>
                <a:spcPts val="1877"/>
              </a:lnSpc>
            </a:pPr>
            <a:r>
              <a:rPr lang="en-US" sz="1340">
                <a:solidFill>
                  <a:srgbClr val="FFFFFF"/>
                </a:solidFill>
                <a:latin typeface="Open Sans"/>
                <a:ea typeface="Open Sans"/>
                <a:cs typeface="Open Sans"/>
                <a:sym typeface="Open Sans"/>
              </a:rPr>
              <a:t>Managed team coordination and ensured smooth communication among members.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C0084"/>
        </a:solidFill>
      </p:bgPr>
    </p:bg>
    <p:spTree>
      <p:nvGrpSpPr>
        <p:cNvPr id="1" name=""/>
        <p:cNvGrpSpPr/>
        <p:nvPr/>
      </p:nvGrpSpPr>
      <p:grpSpPr>
        <a:xfrm>
          <a:off x="0" y="0"/>
          <a:ext cx="0" cy="0"/>
          <a:chOff x="0" y="0"/>
          <a:chExt cx="0" cy="0"/>
        </a:xfrm>
      </p:grpSpPr>
      <p:sp>
        <p:nvSpPr>
          <p:cNvPr name="TextBox 2" id="2"/>
          <p:cNvSpPr txBox="true"/>
          <p:nvPr/>
        </p:nvSpPr>
        <p:spPr>
          <a:xfrm rot="0">
            <a:off x="3243221" y="1765764"/>
            <a:ext cx="11801558" cy="870121"/>
          </a:xfrm>
          <a:prstGeom prst="rect">
            <a:avLst/>
          </a:prstGeom>
        </p:spPr>
        <p:txBody>
          <a:bodyPr anchor="t" rtlCol="false" tIns="0" lIns="0" bIns="0" rIns="0">
            <a:spAutoFit/>
          </a:bodyPr>
          <a:lstStyle/>
          <a:p>
            <a:pPr algn="ctr">
              <a:lnSpc>
                <a:spcPts val="5803"/>
              </a:lnSpc>
            </a:pPr>
            <a:r>
              <a:rPr lang="en-US" b="true" sz="6670" spc="-326">
                <a:solidFill>
                  <a:srgbClr val="FF9999"/>
                </a:solidFill>
                <a:latin typeface="Poppins Bold"/>
                <a:ea typeface="Poppins Bold"/>
                <a:cs typeface="Poppins Bold"/>
                <a:sym typeface="Poppins Bold"/>
              </a:rPr>
              <a:t>CEO (Saydullo Ismatov) </a:t>
            </a:r>
          </a:p>
        </p:txBody>
      </p:sp>
      <p:grpSp>
        <p:nvGrpSpPr>
          <p:cNvPr name="Group 3" id="3"/>
          <p:cNvGrpSpPr/>
          <p:nvPr/>
        </p:nvGrpSpPr>
        <p:grpSpPr>
          <a:xfrm rot="0">
            <a:off x="-5399494" y="3919639"/>
            <a:ext cx="10287000" cy="102870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1378262" y="3372478"/>
            <a:ext cx="4672127" cy="4698881"/>
            <a:chOff x="0" y="0"/>
            <a:chExt cx="1159427" cy="1166066"/>
          </a:xfrm>
        </p:grpSpPr>
        <p:sp>
          <p:nvSpPr>
            <p:cNvPr name="Freeform 7" id="7"/>
            <p:cNvSpPr/>
            <p:nvPr/>
          </p:nvSpPr>
          <p:spPr>
            <a:xfrm flipH="false" flipV="false" rot="0">
              <a:off x="0" y="0"/>
              <a:ext cx="1159427" cy="1166066"/>
            </a:xfrm>
            <a:custGeom>
              <a:avLst/>
              <a:gdLst/>
              <a:ahLst/>
              <a:cxnLst/>
              <a:rect r="r" b="b" t="t" l="l"/>
              <a:pathLst>
                <a:path h="1166066" w="1159427">
                  <a:moveTo>
                    <a:pt x="67939" y="0"/>
                  </a:moveTo>
                  <a:lnTo>
                    <a:pt x="1091488" y="0"/>
                  </a:lnTo>
                  <a:cubicBezTo>
                    <a:pt x="1129010" y="0"/>
                    <a:pt x="1159427" y="30417"/>
                    <a:pt x="1159427" y="67939"/>
                  </a:cubicBezTo>
                  <a:lnTo>
                    <a:pt x="1159427" y="1098128"/>
                  </a:lnTo>
                  <a:cubicBezTo>
                    <a:pt x="1159427" y="1135649"/>
                    <a:pt x="1129010" y="1166066"/>
                    <a:pt x="1091488" y="1166066"/>
                  </a:cubicBezTo>
                  <a:lnTo>
                    <a:pt x="67939" y="1166066"/>
                  </a:lnTo>
                  <a:cubicBezTo>
                    <a:pt x="49920" y="1166066"/>
                    <a:pt x="32640" y="1158909"/>
                    <a:pt x="19899" y="1146168"/>
                  </a:cubicBezTo>
                  <a:cubicBezTo>
                    <a:pt x="7158" y="1133427"/>
                    <a:pt x="0" y="1116146"/>
                    <a:pt x="0" y="1098128"/>
                  </a:cubicBezTo>
                  <a:lnTo>
                    <a:pt x="0" y="67939"/>
                  </a:lnTo>
                  <a:cubicBezTo>
                    <a:pt x="0" y="30417"/>
                    <a:pt x="30417" y="0"/>
                    <a:pt x="67939" y="0"/>
                  </a:cubicBezTo>
                  <a:close/>
                </a:path>
              </a:pathLst>
            </a:custGeom>
            <a:solidFill>
              <a:srgbClr val="3C03AD"/>
            </a:solidFill>
          </p:spPr>
        </p:sp>
        <p:sp>
          <p:nvSpPr>
            <p:cNvPr name="TextBox 8" id="8"/>
            <p:cNvSpPr txBox="true"/>
            <p:nvPr/>
          </p:nvSpPr>
          <p:spPr>
            <a:xfrm>
              <a:off x="0" y="-57150"/>
              <a:ext cx="1159427" cy="1223216"/>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6807305" y="3372478"/>
            <a:ext cx="4672127" cy="4698881"/>
            <a:chOff x="0" y="0"/>
            <a:chExt cx="1159427" cy="1166066"/>
          </a:xfrm>
        </p:grpSpPr>
        <p:sp>
          <p:nvSpPr>
            <p:cNvPr name="Freeform 10" id="10"/>
            <p:cNvSpPr/>
            <p:nvPr/>
          </p:nvSpPr>
          <p:spPr>
            <a:xfrm flipH="false" flipV="false" rot="0">
              <a:off x="0" y="0"/>
              <a:ext cx="1159427" cy="1166066"/>
            </a:xfrm>
            <a:custGeom>
              <a:avLst/>
              <a:gdLst/>
              <a:ahLst/>
              <a:cxnLst/>
              <a:rect r="r" b="b" t="t" l="l"/>
              <a:pathLst>
                <a:path h="1166066" w="1159427">
                  <a:moveTo>
                    <a:pt x="67939" y="0"/>
                  </a:moveTo>
                  <a:lnTo>
                    <a:pt x="1091488" y="0"/>
                  </a:lnTo>
                  <a:cubicBezTo>
                    <a:pt x="1129010" y="0"/>
                    <a:pt x="1159427" y="30417"/>
                    <a:pt x="1159427" y="67939"/>
                  </a:cubicBezTo>
                  <a:lnTo>
                    <a:pt x="1159427" y="1098128"/>
                  </a:lnTo>
                  <a:cubicBezTo>
                    <a:pt x="1159427" y="1135649"/>
                    <a:pt x="1129010" y="1166066"/>
                    <a:pt x="1091488" y="1166066"/>
                  </a:cubicBezTo>
                  <a:lnTo>
                    <a:pt x="67939" y="1166066"/>
                  </a:lnTo>
                  <a:cubicBezTo>
                    <a:pt x="49920" y="1166066"/>
                    <a:pt x="32640" y="1158909"/>
                    <a:pt x="19899" y="1146168"/>
                  </a:cubicBezTo>
                  <a:cubicBezTo>
                    <a:pt x="7158" y="1133427"/>
                    <a:pt x="0" y="1116146"/>
                    <a:pt x="0" y="1098128"/>
                  </a:cubicBezTo>
                  <a:lnTo>
                    <a:pt x="0" y="67939"/>
                  </a:lnTo>
                  <a:cubicBezTo>
                    <a:pt x="0" y="30417"/>
                    <a:pt x="30417" y="0"/>
                    <a:pt x="67939" y="0"/>
                  </a:cubicBezTo>
                  <a:close/>
                </a:path>
              </a:pathLst>
            </a:custGeom>
            <a:solidFill>
              <a:srgbClr val="3C03AD"/>
            </a:solidFill>
          </p:spPr>
        </p:sp>
        <p:sp>
          <p:nvSpPr>
            <p:cNvPr name="TextBox 11" id="11"/>
            <p:cNvSpPr txBox="true"/>
            <p:nvPr/>
          </p:nvSpPr>
          <p:spPr>
            <a:xfrm>
              <a:off x="0" y="-57150"/>
              <a:ext cx="1159427" cy="1223216"/>
            </a:xfrm>
            <a:prstGeom prst="rect">
              <a:avLst/>
            </a:prstGeom>
          </p:spPr>
          <p:txBody>
            <a:bodyPr anchor="ctr" rtlCol="false" tIns="50800" lIns="50800" bIns="50800" rIns="50800"/>
            <a:lstStyle/>
            <a:p>
              <a:pPr algn="ctr">
                <a:lnSpc>
                  <a:spcPts val="2799"/>
                </a:lnSpc>
              </a:pPr>
            </a:p>
          </p:txBody>
        </p:sp>
      </p:grpSp>
      <p:sp>
        <p:nvSpPr>
          <p:cNvPr name="TextBox 12" id="12"/>
          <p:cNvSpPr txBox="true"/>
          <p:nvPr/>
        </p:nvSpPr>
        <p:spPr>
          <a:xfrm rot="0">
            <a:off x="1454656" y="4236735"/>
            <a:ext cx="4519339" cy="3447497"/>
          </a:xfrm>
          <a:prstGeom prst="rect">
            <a:avLst/>
          </a:prstGeom>
        </p:spPr>
        <p:txBody>
          <a:bodyPr anchor="t" rtlCol="false" tIns="0" lIns="0" bIns="0" rIns="0">
            <a:spAutoFit/>
          </a:bodyPr>
          <a:lstStyle/>
          <a:p>
            <a:pPr algn="l" marL="389537" indent="-194769" lvl="1">
              <a:lnSpc>
                <a:spcPts val="3067"/>
              </a:lnSpc>
              <a:buFont typeface="Arial"/>
              <a:buChar char="•"/>
            </a:pPr>
            <a:r>
              <a:rPr lang="en-US" sz="1804">
                <a:solidFill>
                  <a:srgbClr val="FFFFFF">
                    <a:alpha val="69804"/>
                  </a:srgbClr>
                </a:solidFill>
                <a:latin typeface="Poppins"/>
                <a:ea typeface="Poppins"/>
                <a:cs typeface="Poppins"/>
                <a:sym typeface="Poppins"/>
              </a:rPr>
              <a:t>Define and communicate project vision and mission</a:t>
            </a:r>
          </a:p>
          <a:p>
            <a:pPr algn="l" marL="389537" indent="-194769" lvl="1">
              <a:lnSpc>
                <a:spcPts val="3067"/>
              </a:lnSpc>
              <a:buFont typeface="Arial"/>
              <a:buChar char="•"/>
            </a:pPr>
            <a:r>
              <a:rPr lang="en-US" sz="1804">
                <a:solidFill>
                  <a:srgbClr val="FFFFFF">
                    <a:alpha val="69804"/>
                  </a:srgbClr>
                </a:solidFill>
                <a:latin typeface="Poppins"/>
                <a:ea typeface="Poppins"/>
                <a:cs typeface="Poppins"/>
                <a:sym typeface="Poppins"/>
              </a:rPr>
              <a:t>Align team goals with long-term strategy</a:t>
            </a:r>
          </a:p>
          <a:p>
            <a:pPr algn="l" marL="389537" indent="-194769" lvl="1">
              <a:lnSpc>
                <a:spcPts val="3067"/>
              </a:lnSpc>
              <a:buFont typeface="Arial"/>
              <a:buChar char="•"/>
            </a:pPr>
            <a:r>
              <a:rPr lang="en-US" sz="1804">
                <a:solidFill>
                  <a:srgbClr val="FFFFFF">
                    <a:alpha val="69804"/>
                  </a:srgbClr>
                </a:solidFill>
                <a:latin typeface="Poppins"/>
                <a:ea typeface="Poppins"/>
                <a:cs typeface="Poppins"/>
                <a:sym typeface="Poppins"/>
              </a:rPr>
              <a:t>Lead competitor and market analysis</a:t>
            </a:r>
          </a:p>
          <a:p>
            <a:pPr algn="l" marL="389537" indent="-194769" lvl="1">
              <a:lnSpc>
                <a:spcPts val="3067"/>
              </a:lnSpc>
              <a:buFont typeface="Arial"/>
              <a:buChar char="•"/>
            </a:pPr>
            <a:r>
              <a:rPr lang="en-US" sz="1804">
                <a:solidFill>
                  <a:srgbClr val="FFFFFF">
                    <a:alpha val="69804"/>
                  </a:srgbClr>
                </a:solidFill>
                <a:latin typeface="Poppins"/>
                <a:ea typeface="Poppins"/>
                <a:cs typeface="Poppins"/>
                <a:sym typeface="Poppins"/>
              </a:rPr>
              <a:t>Identif</a:t>
            </a:r>
            <a:r>
              <a:rPr lang="en-US" sz="1804">
                <a:solidFill>
                  <a:srgbClr val="FFFFFF">
                    <a:alpha val="69804"/>
                  </a:srgbClr>
                </a:solidFill>
                <a:latin typeface="Poppins"/>
                <a:ea typeface="Poppins"/>
                <a:cs typeface="Poppins"/>
                <a:sym typeface="Poppins"/>
              </a:rPr>
              <a:t>y potential partners, mentors, and stakeholders</a:t>
            </a:r>
          </a:p>
          <a:p>
            <a:pPr algn="l">
              <a:lnSpc>
                <a:spcPts val="3067"/>
              </a:lnSpc>
            </a:pPr>
          </a:p>
        </p:txBody>
      </p:sp>
      <p:sp>
        <p:nvSpPr>
          <p:cNvPr name="TextBox 13" id="13"/>
          <p:cNvSpPr txBox="true"/>
          <p:nvPr/>
        </p:nvSpPr>
        <p:spPr>
          <a:xfrm rot="0">
            <a:off x="2240849" y="3631621"/>
            <a:ext cx="2946953" cy="443944"/>
          </a:xfrm>
          <a:prstGeom prst="rect">
            <a:avLst/>
          </a:prstGeom>
        </p:spPr>
        <p:txBody>
          <a:bodyPr anchor="t" rtlCol="false" tIns="0" lIns="0" bIns="0" rIns="0">
            <a:spAutoFit/>
          </a:bodyPr>
          <a:lstStyle/>
          <a:p>
            <a:pPr algn="ctr" marL="0" indent="0" lvl="0">
              <a:lnSpc>
                <a:spcPts val="3608"/>
              </a:lnSpc>
              <a:spcBef>
                <a:spcPct val="0"/>
              </a:spcBef>
            </a:pPr>
            <a:r>
              <a:rPr lang="en-US" b="true" sz="2122">
                <a:solidFill>
                  <a:srgbClr val="F8F8F6"/>
                </a:solidFill>
                <a:latin typeface="Poppins Bold"/>
                <a:ea typeface="Poppins Bold"/>
                <a:cs typeface="Poppins Bold"/>
                <a:sym typeface="Poppins Bold"/>
              </a:rPr>
              <a:t>Key Responsibilities</a:t>
            </a:r>
          </a:p>
        </p:txBody>
      </p:sp>
      <p:sp>
        <p:nvSpPr>
          <p:cNvPr name="TextBox 14" id="14"/>
          <p:cNvSpPr txBox="true"/>
          <p:nvPr/>
        </p:nvSpPr>
        <p:spPr>
          <a:xfrm rot="0">
            <a:off x="6884330" y="4236735"/>
            <a:ext cx="4519339" cy="3063354"/>
          </a:xfrm>
          <a:prstGeom prst="rect">
            <a:avLst/>
          </a:prstGeom>
        </p:spPr>
        <p:txBody>
          <a:bodyPr anchor="t" rtlCol="false" tIns="0" lIns="0" bIns="0" rIns="0">
            <a:spAutoFit/>
          </a:bodyPr>
          <a:lstStyle/>
          <a:p>
            <a:pPr algn="l" marL="389536" indent="-194768" lvl="1">
              <a:lnSpc>
                <a:spcPts val="3067"/>
              </a:lnSpc>
              <a:buFont typeface="Arial"/>
              <a:buChar char="•"/>
            </a:pPr>
            <a:r>
              <a:rPr lang="en-US" sz="1804">
                <a:solidFill>
                  <a:srgbClr val="FFFFFF">
                    <a:alpha val="69804"/>
                  </a:srgbClr>
                </a:solidFill>
                <a:latin typeface="Poppins"/>
                <a:ea typeface="Poppins"/>
                <a:cs typeface="Poppins"/>
                <a:sym typeface="Poppins"/>
              </a:rPr>
              <a:t>Trends in AI fitness technologies</a:t>
            </a:r>
          </a:p>
          <a:p>
            <a:pPr algn="l" marL="389536" indent="-194768" lvl="1">
              <a:lnSpc>
                <a:spcPts val="3067"/>
              </a:lnSpc>
              <a:buFont typeface="Arial"/>
              <a:buChar char="•"/>
            </a:pPr>
            <a:r>
              <a:rPr lang="en-US" sz="1804">
                <a:solidFill>
                  <a:srgbClr val="FFFFFF">
                    <a:alpha val="69804"/>
                  </a:srgbClr>
                </a:solidFill>
                <a:latin typeface="Poppins"/>
                <a:ea typeface="Poppins"/>
                <a:cs typeface="Poppins"/>
                <a:sym typeface="Poppins"/>
              </a:rPr>
              <a:t>Competitor platforms (e.g., Freeletics, Fitbod, Tonal)</a:t>
            </a:r>
          </a:p>
          <a:p>
            <a:pPr algn="l" marL="389536" indent="-194768" lvl="1">
              <a:lnSpc>
                <a:spcPts val="3067"/>
              </a:lnSpc>
              <a:buFont typeface="Arial"/>
              <a:buChar char="•"/>
            </a:pPr>
            <a:r>
              <a:rPr lang="en-US" sz="1804">
                <a:solidFill>
                  <a:srgbClr val="FFFFFF">
                    <a:alpha val="69804"/>
                  </a:srgbClr>
                </a:solidFill>
                <a:latin typeface="Poppins"/>
                <a:ea typeface="Poppins"/>
                <a:cs typeface="Poppins"/>
                <a:sym typeface="Poppins"/>
              </a:rPr>
              <a:t>Feasibil</a:t>
            </a:r>
            <a:r>
              <a:rPr lang="en-US" sz="1804">
                <a:solidFill>
                  <a:srgbClr val="FFFFFF">
                    <a:alpha val="69804"/>
                  </a:srgbClr>
                </a:solidFill>
                <a:latin typeface="Poppins"/>
                <a:ea typeface="Poppins"/>
                <a:cs typeface="Poppins"/>
                <a:sym typeface="Poppins"/>
              </a:rPr>
              <a:t>ity of freemium business models in fitness apps</a:t>
            </a:r>
          </a:p>
          <a:p>
            <a:pPr algn="l" marL="389536" indent="-194768" lvl="1">
              <a:lnSpc>
                <a:spcPts val="3067"/>
              </a:lnSpc>
              <a:buFont typeface="Arial"/>
              <a:buChar char="•"/>
            </a:pPr>
            <a:r>
              <a:rPr lang="en-US" sz="1804">
                <a:solidFill>
                  <a:srgbClr val="FFFFFF">
                    <a:alpha val="69804"/>
                  </a:srgbClr>
                </a:solidFill>
                <a:latin typeface="Poppins"/>
                <a:ea typeface="Poppins"/>
                <a:cs typeface="Poppins"/>
                <a:sym typeface="Poppins"/>
              </a:rPr>
              <a:t>Long-term risk assessment and user adoption barriers</a:t>
            </a:r>
          </a:p>
          <a:p>
            <a:pPr algn="l">
              <a:lnSpc>
                <a:spcPts val="3067"/>
              </a:lnSpc>
            </a:pPr>
          </a:p>
        </p:txBody>
      </p:sp>
      <p:sp>
        <p:nvSpPr>
          <p:cNvPr name="TextBox 15" id="15"/>
          <p:cNvSpPr txBox="true"/>
          <p:nvPr/>
        </p:nvSpPr>
        <p:spPr>
          <a:xfrm rot="0">
            <a:off x="7209941" y="3631621"/>
            <a:ext cx="3868117" cy="443944"/>
          </a:xfrm>
          <a:prstGeom prst="rect">
            <a:avLst/>
          </a:prstGeom>
        </p:spPr>
        <p:txBody>
          <a:bodyPr anchor="t" rtlCol="false" tIns="0" lIns="0" bIns="0" rIns="0">
            <a:spAutoFit/>
          </a:bodyPr>
          <a:lstStyle/>
          <a:p>
            <a:pPr algn="ctr" marL="0" indent="0" lvl="0">
              <a:lnSpc>
                <a:spcPts val="3608"/>
              </a:lnSpc>
              <a:spcBef>
                <a:spcPct val="0"/>
              </a:spcBef>
            </a:pPr>
            <a:r>
              <a:rPr lang="en-US" b="true" sz="2122">
                <a:solidFill>
                  <a:srgbClr val="FFFFFF"/>
                </a:solidFill>
                <a:latin typeface="Poppins Bold"/>
                <a:ea typeface="Poppins Bold"/>
                <a:cs typeface="Poppins Bold"/>
                <a:sym typeface="Poppins Bold"/>
              </a:rPr>
              <a:t>Research Focus</a:t>
            </a:r>
          </a:p>
        </p:txBody>
      </p:sp>
      <p:grpSp>
        <p:nvGrpSpPr>
          <p:cNvPr name="Group 16" id="16"/>
          <p:cNvGrpSpPr/>
          <p:nvPr/>
        </p:nvGrpSpPr>
        <p:grpSpPr>
          <a:xfrm rot="0">
            <a:off x="12237611" y="3372478"/>
            <a:ext cx="4672127" cy="4698881"/>
            <a:chOff x="0" y="0"/>
            <a:chExt cx="1159427" cy="1166066"/>
          </a:xfrm>
        </p:grpSpPr>
        <p:sp>
          <p:nvSpPr>
            <p:cNvPr name="Freeform 17" id="17"/>
            <p:cNvSpPr/>
            <p:nvPr/>
          </p:nvSpPr>
          <p:spPr>
            <a:xfrm flipH="false" flipV="false" rot="0">
              <a:off x="0" y="0"/>
              <a:ext cx="1159427" cy="1166066"/>
            </a:xfrm>
            <a:custGeom>
              <a:avLst/>
              <a:gdLst/>
              <a:ahLst/>
              <a:cxnLst/>
              <a:rect r="r" b="b" t="t" l="l"/>
              <a:pathLst>
                <a:path h="1166066" w="1159427">
                  <a:moveTo>
                    <a:pt x="67939" y="0"/>
                  </a:moveTo>
                  <a:lnTo>
                    <a:pt x="1091488" y="0"/>
                  </a:lnTo>
                  <a:cubicBezTo>
                    <a:pt x="1129010" y="0"/>
                    <a:pt x="1159427" y="30417"/>
                    <a:pt x="1159427" y="67939"/>
                  </a:cubicBezTo>
                  <a:lnTo>
                    <a:pt x="1159427" y="1098128"/>
                  </a:lnTo>
                  <a:cubicBezTo>
                    <a:pt x="1159427" y="1135649"/>
                    <a:pt x="1129010" y="1166066"/>
                    <a:pt x="1091488" y="1166066"/>
                  </a:cubicBezTo>
                  <a:lnTo>
                    <a:pt x="67939" y="1166066"/>
                  </a:lnTo>
                  <a:cubicBezTo>
                    <a:pt x="49920" y="1166066"/>
                    <a:pt x="32640" y="1158909"/>
                    <a:pt x="19899" y="1146168"/>
                  </a:cubicBezTo>
                  <a:cubicBezTo>
                    <a:pt x="7158" y="1133427"/>
                    <a:pt x="0" y="1116146"/>
                    <a:pt x="0" y="1098128"/>
                  </a:cubicBezTo>
                  <a:lnTo>
                    <a:pt x="0" y="67939"/>
                  </a:lnTo>
                  <a:cubicBezTo>
                    <a:pt x="0" y="30417"/>
                    <a:pt x="30417" y="0"/>
                    <a:pt x="67939" y="0"/>
                  </a:cubicBezTo>
                  <a:close/>
                </a:path>
              </a:pathLst>
            </a:custGeom>
            <a:solidFill>
              <a:srgbClr val="3C03AD"/>
            </a:solidFill>
            <a:ln cap="rnd">
              <a:noFill/>
              <a:prstDash val="solid"/>
              <a:round/>
            </a:ln>
          </p:spPr>
        </p:sp>
        <p:sp>
          <p:nvSpPr>
            <p:cNvPr name="TextBox 18" id="18"/>
            <p:cNvSpPr txBox="true"/>
            <p:nvPr/>
          </p:nvSpPr>
          <p:spPr>
            <a:xfrm>
              <a:off x="0" y="-57150"/>
              <a:ext cx="1159427" cy="1223216"/>
            </a:xfrm>
            <a:prstGeom prst="rect">
              <a:avLst/>
            </a:prstGeom>
          </p:spPr>
          <p:txBody>
            <a:bodyPr anchor="ctr" rtlCol="false" tIns="50800" lIns="50800" bIns="50800" rIns="50800"/>
            <a:lstStyle/>
            <a:p>
              <a:pPr algn="ctr" marL="0" indent="0" lvl="0">
                <a:lnSpc>
                  <a:spcPts val="2799"/>
                </a:lnSpc>
                <a:spcBef>
                  <a:spcPct val="0"/>
                </a:spcBef>
              </a:pPr>
            </a:p>
          </p:txBody>
        </p:sp>
      </p:grpSp>
      <p:sp>
        <p:nvSpPr>
          <p:cNvPr name="TextBox 19" id="19"/>
          <p:cNvSpPr txBox="true"/>
          <p:nvPr/>
        </p:nvSpPr>
        <p:spPr>
          <a:xfrm rot="0">
            <a:off x="12390399" y="4236735"/>
            <a:ext cx="4519339" cy="2679210"/>
          </a:xfrm>
          <a:prstGeom prst="rect">
            <a:avLst/>
          </a:prstGeom>
        </p:spPr>
        <p:txBody>
          <a:bodyPr anchor="t" rtlCol="false" tIns="0" lIns="0" bIns="0" rIns="0">
            <a:spAutoFit/>
          </a:bodyPr>
          <a:lstStyle/>
          <a:p>
            <a:pPr algn="l" marL="389537" indent="-194769" lvl="1">
              <a:lnSpc>
                <a:spcPts val="3067"/>
              </a:lnSpc>
              <a:buFont typeface="Arial"/>
              <a:buChar char="•"/>
            </a:pPr>
            <a:r>
              <a:rPr lang="en-US" sz="1804">
                <a:solidFill>
                  <a:srgbClr val="FFFFFF">
                    <a:alpha val="69804"/>
                  </a:srgbClr>
                </a:solidFill>
                <a:latin typeface="Poppins"/>
                <a:ea typeface="Poppins"/>
                <a:cs typeface="Poppins"/>
                <a:sym typeface="Poppins"/>
              </a:rPr>
              <a:t>Industry Reports (McKinsey on Fitness Tech, Statista, etc.)</a:t>
            </a:r>
          </a:p>
          <a:p>
            <a:pPr algn="l" marL="389537" indent="-194769" lvl="1">
              <a:lnSpc>
                <a:spcPts val="3067"/>
              </a:lnSpc>
              <a:buFont typeface="Arial"/>
              <a:buChar char="•"/>
            </a:pPr>
            <a:r>
              <a:rPr lang="en-US" sz="1804">
                <a:solidFill>
                  <a:srgbClr val="FFFFFF">
                    <a:alpha val="69804"/>
                  </a:srgbClr>
                </a:solidFill>
                <a:latin typeface="Poppins"/>
                <a:ea typeface="Poppins"/>
                <a:cs typeface="Poppins"/>
                <a:sym typeface="Poppins"/>
              </a:rPr>
              <a:t>Case studies of fitness startups (Tonal, Peloton)</a:t>
            </a:r>
          </a:p>
          <a:p>
            <a:pPr algn="l" marL="389537" indent="-194769" lvl="1">
              <a:lnSpc>
                <a:spcPts val="3067"/>
              </a:lnSpc>
              <a:buFont typeface="Arial"/>
              <a:buChar char="•"/>
            </a:pPr>
            <a:r>
              <a:rPr lang="en-US" sz="1804">
                <a:solidFill>
                  <a:srgbClr val="FFFFFF">
                    <a:alpha val="69804"/>
                  </a:srgbClr>
                </a:solidFill>
                <a:latin typeface="Poppins"/>
                <a:ea typeface="Poppins"/>
                <a:cs typeface="Poppins"/>
                <a:sym typeface="Poppins"/>
              </a:rPr>
              <a:t>User feedback surveys and pilot testing</a:t>
            </a:r>
          </a:p>
          <a:p>
            <a:pPr algn="l">
              <a:lnSpc>
                <a:spcPts val="3067"/>
              </a:lnSpc>
            </a:pPr>
          </a:p>
        </p:txBody>
      </p:sp>
      <p:sp>
        <p:nvSpPr>
          <p:cNvPr name="TextBox 20" id="20"/>
          <p:cNvSpPr txBox="true"/>
          <p:nvPr/>
        </p:nvSpPr>
        <p:spPr>
          <a:xfrm rot="0">
            <a:off x="12581816" y="3631621"/>
            <a:ext cx="3983717" cy="443944"/>
          </a:xfrm>
          <a:prstGeom prst="rect">
            <a:avLst/>
          </a:prstGeom>
        </p:spPr>
        <p:txBody>
          <a:bodyPr anchor="t" rtlCol="false" tIns="0" lIns="0" bIns="0" rIns="0">
            <a:spAutoFit/>
          </a:bodyPr>
          <a:lstStyle/>
          <a:p>
            <a:pPr algn="ctr" marL="0" indent="0" lvl="0">
              <a:lnSpc>
                <a:spcPts val="3608"/>
              </a:lnSpc>
              <a:spcBef>
                <a:spcPct val="0"/>
              </a:spcBef>
            </a:pPr>
            <a:r>
              <a:rPr lang="en-US" b="true" sz="2122">
                <a:solidFill>
                  <a:srgbClr val="FFFFFF"/>
                </a:solidFill>
                <a:latin typeface="Poppins Bold"/>
                <a:ea typeface="Poppins Bold"/>
                <a:cs typeface="Poppins Bold"/>
                <a:sym typeface="Poppins Bold"/>
              </a:rPr>
              <a:t>Research Sources</a:t>
            </a:r>
          </a:p>
        </p:txBody>
      </p:sp>
      <p:grpSp>
        <p:nvGrpSpPr>
          <p:cNvPr name="Group 21" id="21"/>
          <p:cNvGrpSpPr/>
          <p:nvPr/>
        </p:nvGrpSpPr>
        <p:grpSpPr>
          <a:xfrm rot="5792002">
            <a:off x="1834015" y="-125595"/>
            <a:ext cx="1382292" cy="138229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24" id="24"/>
          <p:cNvGrpSpPr/>
          <p:nvPr/>
        </p:nvGrpSpPr>
        <p:grpSpPr>
          <a:xfrm rot="3395755">
            <a:off x="17207915" y="8104131"/>
            <a:ext cx="1382292" cy="138229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27" id="27"/>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grpSp>
        <p:nvGrpSpPr>
          <p:cNvPr name="Group 29" id="29"/>
          <p:cNvGrpSpPr/>
          <p:nvPr/>
        </p:nvGrpSpPr>
        <p:grpSpPr>
          <a:xfrm rot="0">
            <a:off x="16389694" y="950168"/>
            <a:ext cx="1103776" cy="761361"/>
            <a:chOff x="0" y="0"/>
            <a:chExt cx="330731" cy="228132"/>
          </a:xfrm>
        </p:grpSpPr>
        <p:sp>
          <p:nvSpPr>
            <p:cNvPr name="Freeform 30" id="30"/>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31" id="31"/>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32" id="32"/>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C0084"/>
        </a:solidFill>
      </p:bgPr>
    </p:bg>
    <p:spTree>
      <p:nvGrpSpPr>
        <p:cNvPr id="1" name=""/>
        <p:cNvGrpSpPr/>
        <p:nvPr/>
      </p:nvGrpSpPr>
      <p:grpSpPr>
        <a:xfrm>
          <a:off x="0" y="0"/>
          <a:ext cx="0" cy="0"/>
          <a:chOff x="0" y="0"/>
          <a:chExt cx="0" cy="0"/>
        </a:xfrm>
      </p:grpSpPr>
      <p:grpSp>
        <p:nvGrpSpPr>
          <p:cNvPr name="Group 2" id="2"/>
          <p:cNvGrpSpPr/>
          <p:nvPr/>
        </p:nvGrpSpPr>
        <p:grpSpPr>
          <a:xfrm rot="0">
            <a:off x="-8711095" y="5414472"/>
            <a:ext cx="10287000" cy="10287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008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5792002">
            <a:off x="1834015" y="-125595"/>
            <a:ext cx="1382292" cy="138229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3395755">
            <a:off x="17207915" y="8104131"/>
            <a:ext cx="1382292" cy="138229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1" id="11"/>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grpSp>
        <p:nvGrpSpPr>
          <p:cNvPr name="Group 13" id="13"/>
          <p:cNvGrpSpPr/>
          <p:nvPr/>
        </p:nvGrpSpPr>
        <p:grpSpPr>
          <a:xfrm rot="0">
            <a:off x="16389694" y="950168"/>
            <a:ext cx="1103776" cy="761361"/>
            <a:chOff x="0" y="0"/>
            <a:chExt cx="330731" cy="228132"/>
          </a:xfrm>
        </p:grpSpPr>
        <p:sp>
          <p:nvSpPr>
            <p:cNvPr name="Freeform 14" id="14"/>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15" id="15"/>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8</a:t>
            </a:r>
          </a:p>
        </p:txBody>
      </p:sp>
      <p:sp>
        <p:nvSpPr>
          <p:cNvPr name="AutoShape 17" id="17"/>
          <p:cNvSpPr/>
          <p:nvPr/>
        </p:nvSpPr>
        <p:spPr>
          <a:xfrm flipH="true" flipV="true">
            <a:off x="10294662" y="2860098"/>
            <a:ext cx="161305" cy="2741533"/>
          </a:xfrm>
          <a:prstGeom prst="line">
            <a:avLst/>
          </a:prstGeom>
          <a:ln cap="flat" w="304800">
            <a:solidFill>
              <a:srgbClr val="0071BC"/>
            </a:solidFill>
            <a:prstDash val="solid"/>
            <a:headEnd type="none" len="sm" w="sm"/>
            <a:tailEnd type="none" len="sm" w="sm"/>
          </a:ln>
        </p:spPr>
      </p:sp>
      <p:sp>
        <p:nvSpPr>
          <p:cNvPr name="AutoShape 18" id="18"/>
          <p:cNvSpPr/>
          <p:nvPr/>
        </p:nvSpPr>
        <p:spPr>
          <a:xfrm flipV="true">
            <a:off x="6242003" y="6247182"/>
            <a:ext cx="1774165" cy="2219297"/>
          </a:xfrm>
          <a:prstGeom prst="line">
            <a:avLst/>
          </a:prstGeom>
          <a:ln cap="flat" w="304800">
            <a:solidFill>
              <a:srgbClr val="0071BC"/>
            </a:solidFill>
            <a:prstDash val="solid"/>
            <a:headEnd type="none" len="sm" w="sm"/>
            <a:tailEnd type="none" len="sm" w="sm"/>
          </a:ln>
        </p:spPr>
      </p:sp>
      <p:sp>
        <p:nvSpPr>
          <p:cNvPr name="AutoShape 19" id="19"/>
          <p:cNvSpPr/>
          <p:nvPr/>
        </p:nvSpPr>
        <p:spPr>
          <a:xfrm flipH="true">
            <a:off x="2389179" y="8509090"/>
            <a:ext cx="3414630" cy="961130"/>
          </a:xfrm>
          <a:prstGeom prst="line">
            <a:avLst/>
          </a:prstGeom>
          <a:ln cap="flat" w="304800">
            <a:solidFill>
              <a:srgbClr val="0071BC"/>
            </a:solidFill>
            <a:prstDash val="solid"/>
            <a:headEnd type="none" len="sm" w="sm"/>
            <a:tailEnd type="none" len="sm" w="sm"/>
          </a:ln>
        </p:spPr>
      </p:sp>
      <p:sp>
        <p:nvSpPr>
          <p:cNvPr name="AutoShape 20" id="20"/>
          <p:cNvSpPr/>
          <p:nvPr/>
        </p:nvSpPr>
        <p:spPr>
          <a:xfrm flipH="true">
            <a:off x="8156706" y="5730868"/>
            <a:ext cx="2283808" cy="410147"/>
          </a:xfrm>
          <a:prstGeom prst="line">
            <a:avLst/>
          </a:prstGeom>
          <a:ln cap="flat" w="304800">
            <a:solidFill>
              <a:srgbClr val="0071BC"/>
            </a:solidFill>
            <a:prstDash val="solid"/>
            <a:headEnd type="none" len="sm" w="sm"/>
            <a:tailEnd type="none" len="sm" w="sm"/>
          </a:ln>
        </p:spPr>
      </p:sp>
      <p:grpSp>
        <p:nvGrpSpPr>
          <p:cNvPr name="Group 21" id="21"/>
          <p:cNvGrpSpPr/>
          <p:nvPr/>
        </p:nvGrpSpPr>
        <p:grpSpPr>
          <a:xfrm rot="0">
            <a:off x="1554268" y="9009403"/>
            <a:ext cx="970893" cy="970893"/>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9900">
                <a:alpha val="8627"/>
              </a:srgbClr>
            </a:solidFill>
          </p:spPr>
        </p:sp>
      </p:grpSp>
      <p:grpSp>
        <p:nvGrpSpPr>
          <p:cNvPr name="Group 23" id="23"/>
          <p:cNvGrpSpPr/>
          <p:nvPr/>
        </p:nvGrpSpPr>
        <p:grpSpPr>
          <a:xfrm rot="0">
            <a:off x="5635431" y="7908210"/>
            <a:ext cx="970893" cy="970893"/>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4A3FE">
                <a:alpha val="8627"/>
              </a:srgbClr>
            </a:solidFill>
          </p:spPr>
        </p:sp>
      </p:grpSp>
      <p:grpSp>
        <p:nvGrpSpPr>
          <p:cNvPr name="Group 25" id="25"/>
          <p:cNvGrpSpPr/>
          <p:nvPr/>
        </p:nvGrpSpPr>
        <p:grpSpPr>
          <a:xfrm rot="0">
            <a:off x="1605197" y="9056383"/>
            <a:ext cx="869036" cy="869036"/>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9900">
                <a:alpha val="15686"/>
              </a:srgbClr>
            </a:solidFill>
          </p:spPr>
        </p:sp>
      </p:grpSp>
      <p:grpSp>
        <p:nvGrpSpPr>
          <p:cNvPr name="Group 27" id="27"/>
          <p:cNvGrpSpPr/>
          <p:nvPr/>
        </p:nvGrpSpPr>
        <p:grpSpPr>
          <a:xfrm rot="0">
            <a:off x="5686359" y="7959139"/>
            <a:ext cx="869036" cy="869036"/>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4A3FE">
                <a:alpha val="15686"/>
              </a:srgbClr>
            </a:solidFill>
          </p:spPr>
        </p:sp>
      </p:grpSp>
      <p:grpSp>
        <p:nvGrpSpPr>
          <p:cNvPr name="Group 29" id="29"/>
          <p:cNvGrpSpPr/>
          <p:nvPr/>
        </p:nvGrpSpPr>
        <p:grpSpPr>
          <a:xfrm rot="0">
            <a:off x="1608110" y="9079685"/>
            <a:ext cx="781068" cy="781068"/>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9900">
                <a:alpha val="42745"/>
              </a:srgbClr>
            </a:solidFill>
          </p:spPr>
        </p:sp>
      </p:grpSp>
      <p:grpSp>
        <p:nvGrpSpPr>
          <p:cNvPr name="Group 31" id="31"/>
          <p:cNvGrpSpPr/>
          <p:nvPr/>
        </p:nvGrpSpPr>
        <p:grpSpPr>
          <a:xfrm rot="0">
            <a:off x="5730343" y="8003123"/>
            <a:ext cx="781068" cy="781068"/>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4A3FE">
                <a:alpha val="42745"/>
              </a:srgbClr>
            </a:solidFill>
          </p:spPr>
        </p:sp>
      </p:grpSp>
      <p:grpSp>
        <p:nvGrpSpPr>
          <p:cNvPr name="Group 33" id="33"/>
          <p:cNvGrpSpPr/>
          <p:nvPr/>
        </p:nvGrpSpPr>
        <p:grpSpPr>
          <a:xfrm rot="0">
            <a:off x="5781841" y="8054621"/>
            <a:ext cx="678072" cy="678072"/>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4A3FE"/>
            </a:solidFill>
          </p:spPr>
        </p:sp>
      </p:grpSp>
      <p:grpSp>
        <p:nvGrpSpPr>
          <p:cNvPr name="Group 35" id="35"/>
          <p:cNvGrpSpPr/>
          <p:nvPr/>
        </p:nvGrpSpPr>
        <p:grpSpPr>
          <a:xfrm rot="0">
            <a:off x="7643124" y="5772841"/>
            <a:ext cx="970893" cy="970893"/>
            <a:chOff x="0" y="0"/>
            <a:chExt cx="1294524" cy="1294524"/>
          </a:xfrm>
        </p:grpSpPr>
        <p:grpSp>
          <p:nvGrpSpPr>
            <p:cNvPr name="Group 36" id="36"/>
            <p:cNvGrpSpPr/>
            <p:nvPr/>
          </p:nvGrpSpPr>
          <p:grpSpPr>
            <a:xfrm rot="0">
              <a:off x="0" y="0"/>
              <a:ext cx="1294524" cy="1294524"/>
              <a:chOff x="0" y="0"/>
              <a:chExt cx="6350000" cy="6350000"/>
            </a:xfrm>
          </p:grpSpPr>
          <p:sp>
            <p:nvSpPr>
              <p:cNvPr name="Freeform 37" id="3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982C8">
                  <a:alpha val="8627"/>
                </a:srgbClr>
              </a:solidFill>
            </p:spPr>
          </p:sp>
        </p:grpSp>
        <p:grpSp>
          <p:nvGrpSpPr>
            <p:cNvPr name="Group 38" id="38"/>
            <p:cNvGrpSpPr/>
            <p:nvPr/>
          </p:nvGrpSpPr>
          <p:grpSpPr>
            <a:xfrm rot="0">
              <a:off x="67905" y="67905"/>
              <a:ext cx="1158715" cy="1158715"/>
              <a:chOff x="0" y="0"/>
              <a:chExt cx="6350000" cy="6350000"/>
            </a:xfrm>
          </p:grpSpPr>
          <p:sp>
            <p:nvSpPr>
              <p:cNvPr name="Freeform 39" id="3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982C8">
                  <a:alpha val="15686"/>
                </a:srgbClr>
              </a:solidFill>
            </p:spPr>
          </p:sp>
        </p:grpSp>
        <p:grpSp>
          <p:nvGrpSpPr>
            <p:cNvPr name="Group 40" id="40"/>
            <p:cNvGrpSpPr/>
            <p:nvPr/>
          </p:nvGrpSpPr>
          <p:grpSpPr>
            <a:xfrm rot="0">
              <a:off x="126550" y="126550"/>
              <a:ext cx="1041424" cy="1041424"/>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982C8">
                  <a:alpha val="42745"/>
                </a:srgbClr>
              </a:solidFill>
            </p:spPr>
          </p:sp>
        </p:grpSp>
        <p:grpSp>
          <p:nvGrpSpPr>
            <p:cNvPr name="Group 42" id="42"/>
            <p:cNvGrpSpPr/>
            <p:nvPr/>
          </p:nvGrpSpPr>
          <p:grpSpPr>
            <a:xfrm rot="0">
              <a:off x="195214" y="195214"/>
              <a:ext cx="904096" cy="904096"/>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982C8"/>
              </a:solidFill>
            </p:spPr>
          </p:sp>
        </p:grpSp>
      </p:grpSp>
      <p:grpSp>
        <p:nvGrpSpPr>
          <p:cNvPr name="Group 44" id="44"/>
          <p:cNvGrpSpPr/>
          <p:nvPr/>
        </p:nvGrpSpPr>
        <p:grpSpPr>
          <a:xfrm rot="0">
            <a:off x="9942058" y="5173581"/>
            <a:ext cx="970893" cy="970893"/>
            <a:chOff x="0" y="0"/>
            <a:chExt cx="1294524" cy="1294524"/>
          </a:xfrm>
        </p:grpSpPr>
        <p:grpSp>
          <p:nvGrpSpPr>
            <p:cNvPr name="Group 45" id="45"/>
            <p:cNvGrpSpPr/>
            <p:nvPr/>
          </p:nvGrpSpPr>
          <p:grpSpPr>
            <a:xfrm rot="0">
              <a:off x="0" y="0"/>
              <a:ext cx="1294524" cy="1294524"/>
              <a:chOff x="0" y="0"/>
              <a:chExt cx="6350000" cy="6350000"/>
            </a:xfrm>
          </p:grpSpPr>
          <p:sp>
            <p:nvSpPr>
              <p:cNvPr name="Freeform 46" id="4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05A47">
                  <a:alpha val="8627"/>
                </a:srgbClr>
              </a:solidFill>
            </p:spPr>
          </p:sp>
        </p:grpSp>
        <p:grpSp>
          <p:nvGrpSpPr>
            <p:cNvPr name="Group 47" id="47"/>
            <p:cNvGrpSpPr/>
            <p:nvPr/>
          </p:nvGrpSpPr>
          <p:grpSpPr>
            <a:xfrm rot="0">
              <a:off x="67905" y="67905"/>
              <a:ext cx="1158715" cy="1158715"/>
              <a:chOff x="0" y="0"/>
              <a:chExt cx="6350000" cy="6350000"/>
            </a:xfrm>
          </p:grpSpPr>
          <p:sp>
            <p:nvSpPr>
              <p:cNvPr name="Freeform 48" id="4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05A47">
                  <a:alpha val="15686"/>
                </a:srgbClr>
              </a:solidFill>
            </p:spPr>
          </p:sp>
        </p:grpSp>
        <p:grpSp>
          <p:nvGrpSpPr>
            <p:cNvPr name="Group 49" id="49"/>
            <p:cNvGrpSpPr/>
            <p:nvPr/>
          </p:nvGrpSpPr>
          <p:grpSpPr>
            <a:xfrm rot="0">
              <a:off x="126550" y="126550"/>
              <a:ext cx="1041424" cy="1041424"/>
              <a:chOff x="0" y="0"/>
              <a:chExt cx="6350000" cy="6350000"/>
            </a:xfrm>
          </p:grpSpPr>
          <p:sp>
            <p:nvSpPr>
              <p:cNvPr name="Freeform 50" id="5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05A47">
                  <a:alpha val="42745"/>
                </a:srgbClr>
              </a:solidFill>
            </p:spPr>
          </p:sp>
        </p:grpSp>
        <p:grpSp>
          <p:nvGrpSpPr>
            <p:cNvPr name="Group 51" id="51"/>
            <p:cNvGrpSpPr/>
            <p:nvPr/>
          </p:nvGrpSpPr>
          <p:grpSpPr>
            <a:xfrm rot="0">
              <a:off x="195214" y="195214"/>
              <a:ext cx="904096" cy="904096"/>
              <a:chOff x="0" y="0"/>
              <a:chExt cx="6350000" cy="6350000"/>
            </a:xfrm>
          </p:grpSpPr>
          <p:sp>
            <p:nvSpPr>
              <p:cNvPr name="Freeform 52" id="5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05A47"/>
              </a:solidFill>
            </p:spPr>
          </p:sp>
        </p:grpSp>
      </p:grpSp>
      <p:sp>
        <p:nvSpPr>
          <p:cNvPr name="AutoShape 53" id="53"/>
          <p:cNvSpPr/>
          <p:nvPr/>
        </p:nvSpPr>
        <p:spPr>
          <a:xfrm flipV="true">
            <a:off x="10427504" y="1481661"/>
            <a:ext cx="3488622" cy="1178370"/>
          </a:xfrm>
          <a:prstGeom prst="line">
            <a:avLst/>
          </a:prstGeom>
          <a:ln cap="flat" w="304800">
            <a:solidFill>
              <a:srgbClr val="0071BC"/>
            </a:solidFill>
            <a:prstDash val="solid"/>
            <a:headEnd type="none" len="sm" w="sm"/>
            <a:tailEnd type="none" len="sm" w="sm"/>
          </a:ln>
        </p:spPr>
      </p:sp>
      <p:sp>
        <p:nvSpPr>
          <p:cNvPr name="Freeform 54" id="54"/>
          <p:cNvSpPr/>
          <p:nvPr/>
        </p:nvSpPr>
        <p:spPr>
          <a:xfrm flipH="false" flipV="false" rot="4062657">
            <a:off x="13068279" y="-158005"/>
            <a:ext cx="2198614" cy="2949360"/>
          </a:xfrm>
          <a:custGeom>
            <a:avLst/>
            <a:gdLst/>
            <a:ahLst/>
            <a:cxnLst/>
            <a:rect r="r" b="b" t="t" l="l"/>
            <a:pathLst>
              <a:path h="2949360" w="2198614">
                <a:moveTo>
                  <a:pt x="0" y="0"/>
                </a:moveTo>
                <a:lnTo>
                  <a:pt x="2198614" y="0"/>
                </a:lnTo>
                <a:lnTo>
                  <a:pt x="2198614" y="2949360"/>
                </a:lnTo>
                <a:lnTo>
                  <a:pt x="0" y="29493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5" id="55"/>
          <p:cNvSpPr txBox="true"/>
          <p:nvPr/>
        </p:nvSpPr>
        <p:spPr>
          <a:xfrm rot="0">
            <a:off x="1484662" y="1826923"/>
            <a:ext cx="4538933" cy="1475430"/>
          </a:xfrm>
          <a:prstGeom prst="rect">
            <a:avLst/>
          </a:prstGeom>
        </p:spPr>
        <p:txBody>
          <a:bodyPr anchor="t" rtlCol="false" tIns="0" lIns="0" bIns="0" rIns="0">
            <a:spAutoFit/>
          </a:bodyPr>
          <a:lstStyle/>
          <a:p>
            <a:pPr algn="l">
              <a:lnSpc>
                <a:spcPts val="5995"/>
              </a:lnSpc>
            </a:pPr>
            <a:r>
              <a:rPr lang="en-US" sz="4282" spc="4" b="true">
                <a:solidFill>
                  <a:srgbClr val="FFFFFF"/>
                </a:solidFill>
                <a:latin typeface="Inter Bold"/>
                <a:ea typeface="Inter Bold"/>
                <a:cs typeface="Inter Bold"/>
                <a:sym typeface="Inter Bold"/>
              </a:rPr>
              <a:t>VisionFit Roadmap</a:t>
            </a:r>
          </a:p>
        </p:txBody>
      </p:sp>
      <p:sp>
        <p:nvSpPr>
          <p:cNvPr name="TextBox 56" id="56"/>
          <p:cNvSpPr txBox="true"/>
          <p:nvPr/>
        </p:nvSpPr>
        <p:spPr>
          <a:xfrm rot="0">
            <a:off x="5759607" y="8160280"/>
            <a:ext cx="722540" cy="448572"/>
          </a:xfrm>
          <a:prstGeom prst="rect">
            <a:avLst/>
          </a:prstGeom>
        </p:spPr>
        <p:txBody>
          <a:bodyPr anchor="t" rtlCol="false" tIns="0" lIns="0" bIns="0" rIns="0">
            <a:spAutoFit/>
          </a:bodyPr>
          <a:lstStyle/>
          <a:p>
            <a:pPr algn="ctr">
              <a:lnSpc>
                <a:spcPts val="3633"/>
              </a:lnSpc>
            </a:pPr>
            <a:r>
              <a:rPr lang="en-US" b="true" sz="2595" i="true">
                <a:solidFill>
                  <a:srgbClr val="FFFFFF"/>
                </a:solidFill>
                <a:latin typeface="Inter Bold Italics"/>
                <a:ea typeface="Inter Bold Italics"/>
                <a:cs typeface="Inter Bold Italics"/>
                <a:sym typeface="Inter Bold Italics"/>
              </a:rPr>
              <a:t>02</a:t>
            </a:r>
          </a:p>
        </p:txBody>
      </p:sp>
      <p:sp>
        <p:nvSpPr>
          <p:cNvPr name="TextBox 57" id="57"/>
          <p:cNvSpPr txBox="true"/>
          <p:nvPr/>
        </p:nvSpPr>
        <p:spPr>
          <a:xfrm rot="0">
            <a:off x="7772433" y="6009781"/>
            <a:ext cx="722540" cy="448572"/>
          </a:xfrm>
          <a:prstGeom prst="rect">
            <a:avLst/>
          </a:prstGeom>
        </p:spPr>
        <p:txBody>
          <a:bodyPr anchor="t" rtlCol="false" tIns="0" lIns="0" bIns="0" rIns="0">
            <a:spAutoFit/>
          </a:bodyPr>
          <a:lstStyle/>
          <a:p>
            <a:pPr algn="ctr">
              <a:lnSpc>
                <a:spcPts val="3633"/>
              </a:lnSpc>
            </a:pPr>
            <a:r>
              <a:rPr lang="en-US" b="true" sz="2595" i="true">
                <a:solidFill>
                  <a:srgbClr val="FFFFFF"/>
                </a:solidFill>
                <a:latin typeface="Inter Bold Italics"/>
                <a:ea typeface="Inter Bold Italics"/>
                <a:cs typeface="Inter Bold Italics"/>
                <a:sym typeface="Inter Bold Italics"/>
              </a:rPr>
              <a:t>03</a:t>
            </a:r>
          </a:p>
        </p:txBody>
      </p:sp>
      <p:sp>
        <p:nvSpPr>
          <p:cNvPr name="TextBox 58" id="58"/>
          <p:cNvSpPr txBox="true"/>
          <p:nvPr/>
        </p:nvSpPr>
        <p:spPr>
          <a:xfrm rot="0">
            <a:off x="10066235" y="5410521"/>
            <a:ext cx="722540" cy="448572"/>
          </a:xfrm>
          <a:prstGeom prst="rect">
            <a:avLst/>
          </a:prstGeom>
        </p:spPr>
        <p:txBody>
          <a:bodyPr anchor="t" rtlCol="false" tIns="0" lIns="0" bIns="0" rIns="0">
            <a:spAutoFit/>
          </a:bodyPr>
          <a:lstStyle/>
          <a:p>
            <a:pPr algn="ctr">
              <a:lnSpc>
                <a:spcPts val="3633"/>
              </a:lnSpc>
            </a:pPr>
            <a:r>
              <a:rPr lang="en-US" b="true" sz="2595" i="true">
                <a:solidFill>
                  <a:srgbClr val="FFFFFF"/>
                </a:solidFill>
                <a:latin typeface="Inter Bold Italics"/>
                <a:ea typeface="Inter Bold Italics"/>
                <a:cs typeface="Inter Bold Italics"/>
                <a:sym typeface="Inter Bold Italics"/>
              </a:rPr>
              <a:t>04</a:t>
            </a:r>
          </a:p>
        </p:txBody>
      </p:sp>
      <p:sp>
        <p:nvSpPr>
          <p:cNvPr name="TextBox 59" id="59"/>
          <p:cNvSpPr txBox="true"/>
          <p:nvPr/>
        </p:nvSpPr>
        <p:spPr>
          <a:xfrm rot="0">
            <a:off x="1294039" y="7149941"/>
            <a:ext cx="3607967" cy="344281"/>
          </a:xfrm>
          <a:prstGeom prst="rect">
            <a:avLst/>
          </a:prstGeom>
        </p:spPr>
        <p:txBody>
          <a:bodyPr anchor="t" rtlCol="false" tIns="0" lIns="0" bIns="0" rIns="0">
            <a:spAutoFit/>
          </a:bodyPr>
          <a:lstStyle/>
          <a:p>
            <a:pPr algn="l">
              <a:lnSpc>
                <a:spcPts val="2725"/>
              </a:lnSpc>
            </a:pPr>
            <a:r>
              <a:rPr lang="en-US" sz="1946" b="true">
                <a:solidFill>
                  <a:srgbClr val="FFFFFF"/>
                </a:solidFill>
                <a:latin typeface="Inter Bold"/>
                <a:ea typeface="Inter Bold"/>
                <a:cs typeface="Inter Bold"/>
                <a:sym typeface="Inter Bold"/>
              </a:rPr>
              <a:t>Concept and Initial Planning</a:t>
            </a:r>
          </a:p>
        </p:txBody>
      </p:sp>
      <p:sp>
        <p:nvSpPr>
          <p:cNvPr name="TextBox 60" id="60"/>
          <p:cNvSpPr txBox="true"/>
          <p:nvPr/>
        </p:nvSpPr>
        <p:spPr>
          <a:xfrm rot="0">
            <a:off x="6932517" y="8054894"/>
            <a:ext cx="3856258" cy="344281"/>
          </a:xfrm>
          <a:prstGeom prst="rect">
            <a:avLst/>
          </a:prstGeom>
        </p:spPr>
        <p:txBody>
          <a:bodyPr anchor="t" rtlCol="false" tIns="0" lIns="0" bIns="0" rIns="0">
            <a:spAutoFit/>
          </a:bodyPr>
          <a:lstStyle/>
          <a:p>
            <a:pPr algn="l">
              <a:lnSpc>
                <a:spcPts val="2725"/>
              </a:lnSpc>
            </a:pPr>
            <a:r>
              <a:rPr lang="en-US" sz="1946" b="true">
                <a:solidFill>
                  <a:srgbClr val="FFFFFF"/>
                </a:solidFill>
                <a:latin typeface="Inter Bold"/>
                <a:ea typeface="Inter Bold"/>
                <a:cs typeface="Inter Bold"/>
                <a:sym typeface="Inter Bold"/>
              </a:rPr>
              <a:t>Basic Prototype Development</a:t>
            </a:r>
          </a:p>
        </p:txBody>
      </p:sp>
      <p:sp>
        <p:nvSpPr>
          <p:cNvPr name="TextBox 61" id="61"/>
          <p:cNvSpPr txBox="true"/>
          <p:nvPr/>
        </p:nvSpPr>
        <p:spPr>
          <a:xfrm rot="0">
            <a:off x="9298610" y="6436062"/>
            <a:ext cx="2324550" cy="344281"/>
          </a:xfrm>
          <a:prstGeom prst="rect">
            <a:avLst/>
          </a:prstGeom>
        </p:spPr>
        <p:txBody>
          <a:bodyPr anchor="t" rtlCol="false" tIns="0" lIns="0" bIns="0" rIns="0">
            <a:spAutoFit/>
          </a:bodyPr>
          <a:lstStyle/>
          <a:p>
            <a:pPr algn="l">
              <a:lnSpc>
                <a:spcPts val="2725"/>
              </a:lnSpc>
            </a:pPr>
            <a:r>
              <a:rPr lang="en-US" sz="1946" b="true">
                <a:solidFill>
                  <a:srgbClr val="FFFFFF"/>
                </a:solidFill>
                <a:latin typeface="Inter Bold"/>
                <a:ea typeface="Inter Bold"/>
                <a:cs typeface="Inter Bold"/>
                <a:sym typeface="Inter Bold"/>
              </a:rPr>
              <a:t>Feature Expansion</a:t>
            </a:r>
          </a:p>
        </p:txBody>
      </p:sp>
      <p:sp>
        <p:nvSpPr>
          <p:cNvPr name="TextBox 62" id="62"/>
          <p:cNvSpPr txBox="true"/>
          <p:nvPr/>
        </p:nvSpPr>
        <p:spPr>
          <a:xfrm rot="0">
            <a:off x="11284414" y="5052940"/>
            <a:ext cx="3342798" cy="344281"/>
          </a:xfrm>
          <a:prstGeom prst="rect">
            <a:avLst/>
          </a:prstGeom>
        </p:spPr>
        <p:txBody>
          <a:bodyPr anchor="t" rtlCol="false" tIns="0" lIns="0" bIns="0" rIns="0">
            <a:spAutoFit/>
          </a:bodyPr>
          <a:lstStyle/>
          <a:p>
            <a:pPr algn="l">
              <a:lnSpc>
                <a:spcPts val="2725"/>
              </a:lnSpc>
            </a:pPr>
            <a:r>
              <a:rPr lang="en-US" sz="1946" b="true">
                <a:solidFill>
                  <a:srgbClr val="FFFFFF"/>
                </a:solidFill>
                <a:latin typeface="Inter Bold"/>
                <a:ea typeface="Inter Bold"/>
                <a:cs typeface="Inter Bold"/>
                <a:sym typeface="Inter Bold"/>
              </a:rPr>
              <a:t>Testing and Optimization</a:t>
            </a:r>
          </a:p>
        </p:txBody>
      </p:sp>
      <p:sp>
        <p:nvSpPr>
          <p:cNvPr name="TextBox 63" id="63"/>
          <p:cNvSpPr txBox="true"/>
          <p:nvPr/>
        </p:nvSpPr>
        <p:spPr>
          <a:xfrm rot="0">
            <a:off x="1294039" y="7492327"/>
            <a:ext cx="2460090" cy="1228385"/>
          </a:xfrm>
          <a:prstGeom prst="rect">
            <a:avLst/>
          </a:prstGeom>
        </p:spPr>
        <p:txBody>
          <a:bodyPr anchor="t" rtlCol="false" tIns="0" lIns="0" bIns="0" rIns="0">
            <a:spAutoFit/>
          </a:bodyPr>
          <a:lstStyle/>
          <a:p>
            <a:pPr algn="l" marL="308200" indent="-154100" lvl="1">
              <a:lnSpc>
                <a:spcPts val="1998"/>
              </a:lnSpc>
              <a:buFont typeface="Arial"/>
              <a:buChar char="•"/>
            </a:pPr>
            <a:r>
              <a:rPr lang="en-US" sz="1427">
                <a:solidFill>
                  <a:srgbClr val="FFFFFF"/>
                </a:solidFill>
                <a:latin typeface="Inter"/>
                <a:ea typeface="Inter"/>
                <a:cs typeface="Inter"/>
                <a:sym typeface="Inter"/>
              </a:rPr>
              <a:t>Identify project goals and target users</a:t>
            </a:r>
          </a:p>
          <a:p>
            <a:pPr algn="l" marL="308200" indent="-154100" lvl="1">
              <a:lnSpc>
                <a:spcPts val="1998"/>
              </a:lnSpc>
              <a:buFont typeface="Arial"/>
              <a:buChar char="•"/>
            </a:pPr>
            <a:r>
              <a:rPr lang="en-US" sz="1427">
                <a:solidFill>
                  <a:srgbClr val="FFFFFF"/>
                </a:solidFill>
                <a:latin typeface="Inter"/>
                <a:ea typeface="Inter"/>
                <a:cs typeface="Inter"/>
                <a:sym typeface="Inter"/>
              </a:rPr>
              <a:t>Research technologies (Mediapipe, iOS, etc.)</a:t>
            </a:r>
          </a:p>
          <a:p>
            <a:pPr algn="l">
              <a:lnSpc>
                <a:spcPts val="1998"/>
              </a:lnSpc>
            </a:pPr>
          </a:p>
        </p:txBody>
      </p:sp>
      <p:sp>
        <p:nvSpPr>
          <p:cNvPr name="TextBox 64" id="64"/>
          <p:cNvSpPr txBox="true"/>
          <p:nvPr/>
        </p:nvSpPr>
        <p:spPr>
          <a:xfrm rot="0">
            <a:off x="6780463" y="8416001"/>
            <a:ext cx="2460090" cy="1228385"/>
          </a:xfrm>
          <a:prstGeom prst="rect">
            <a:avLst/>
          </a:prstGeom>
        </p:spPr>
        <p:txBody>
          <a:bodyPr anchor="t" rtlCol="false" tIns="0" lIns="0" bIns="0" rIns="0">
            <a:spAutoFit/>
          </a:bodyPr>
          <a:lstStyle/>
          <a:p>
            <a:pPr algn="l" marL="308200" indent="-154100" lvl="1">
              <a:lnSpc>
                <a:spcPts val="1998"/>
              </a:lnSpc>
              <a:buFont typeface="Arial"/>
              <a:buChar char="•"/>
            </a:pPr>
            <a:r>
              <a:rPr lang="en-US" sz="1427">
                <a:solidFill>
                  <a:srgbClr val="FFFFFF"/>
                </a:solidFill>
                <a:latin typeface="Inter"/>
                <a:ea typeface="Inter"/>
                <a:cs typeface="Inter"/>
                <a:sym typeface="Inter"/>
              </a:rPr>
              <a:t>Develop a simple iOS app</a:t>
            </a:r>
          </a:p>
          <a:p>
            <a:pPr algn="l" marL="308200" indent="-154100" lvl="1">
              <a:lnSpc>
                <a:spcPts val="1998"/>
              </a:lnSpc>
              <a:buFont typeface="Arial"/>
              <a:buChar char="•"/>
            </a:pPr>
            <a:r>
              <a:rPr lang="en-US" sz="1427">
                <a:solidFill>
                  <a:srgbClr val="FFFFFF"/>
                </a:solidFill>
                <a:latin typeface="Inter"/>
                <a:ea typeface="Inter"/>
                <a:cs typeface="Inter"/>
                <a:sym typeface="Inter"/>
              </a:rPr>
              <a:t>Implement exercise tracking f</a:t>
            </a:r>
            <a:r>
              <a:rPr lang="en-US" sz="1427">
                <a:solidFill>
                  <a:srgbClr val="FFFFFF"/>
                </a:solidFill>
                <a:latin typeface="Inter"/>
                <a:ea typeface="Inter"/>
                <a:cs typeface="Inter"/>
                <a:sym typeface="Inter"/>
              </a:rPr>
              <a:t>or a single exercise (Current Stage)</a:t>
            </a:r>
          </a:p>
        </p:txBody>
      </p:sp>
      <p:sp>
        <p:nvSpPr>
          <p:cNvPr name="TextBox 65" id="65"/>
          <p:cNvSpPr txBox="true"/>
          <p:nvPr/>
        </p:nvSpPr>
        <p:spPr>
          <a:xfrm rot="0">
            <a:off x="9298610" y="6778448"/>
            <a:ext cx="2597978" cy="981171"/>
          </a:xfrm>
          <a:prstGeom prst="rect">
            <a:avLst/>
          </a:prstGeom>
        </p:spPr>
        <p:txBody>
          <a:bodyPr anchor="t" rtlCol="false" tIns="0" lIns="0" bIns="0" rIns="0">
            <a:spAutoFit/>
          </a:bodyPr>
          <a:lstStyle/>
          <a:p>
            <a:pPr algn="l" marL="308200" indent="-154100" lvl="1">
              <a:lnSpc>
                <a:spcPts val="1998"/>
              </a:lnSpc>
              <a:buFont typeface="Arial"/>
              <a:buChar char="•"/>
            </a:pPr>
            <a:r>
              <a:rPr lang="en-US" sz="1427">
                <a:solidFill>
                  <a:srgbClr val="FFFFFF"/>
                </a:solidFill>
                <a:latin typeface="Inter"/>
                <a:ea typeface="Inter"/>
                <a:cs typeface="Inter"/>
                <a:sym typeface="Inter"/>
              </a:rPr>
              <a:t>Add more exercises to the app</a:t>
            </a:r>
          </a:p>
          <a:p>
            <a:pPr algn="l" marL="308200" indent="-154100" lvl="1">
              <a:lnSpc>
                <a:spcPts val="1998"/>
              </a:lnSpc>
              <a:buFont typeface="Arial"/>
              <a:buChar char="•"/>
            </a:pPr>
            <a:r>
              <a:rPr lang="en-US" sz="1427">
                <a:solidFill>
                  <a:srgbClr val="FFFFFF"/>
                </a:solidFill>
                <a:latin typeface="Inter"/>
                <a:ea typeface="Inter"/>
                <a:cs typeface="Inter"/>
                <a:sym typeface="Inter"/>
              </a:rPr>
              <a:t>Backend and Data Management</a:t>
            </a:r>
          </a:p>
        </p:txBody>
      </p:sp>
      <p:sp>
        <p:nvSpPr>
          <p:cNvPr name="TextBox 66" id="66"/>
          <p:cNvSpPr txBox="true"/>
          <p:nvPr/>
        </p:nvSpPr>
        <p:spPr>
          <a:xfrm rot="0">
            <a:off x="11284414" y="5395326"/>
            <a:ext cx="2460090" cy="981171"/>
          </a:xfrm>
          <a:prstGeom prst="rect">
            <a:avLst/>
          </a:prstGeom>
        </p:spPr>
        <p:txBody>
          <a:bodyPr anchor="t" rtlCol="false" tIns="0" lIns="0" bIns="0" rIns="0">
            <a:spAutoFit/>
          </a:bodyPr>
          <a:lstStyle/>
          <a:p>
            <a:pPr algn="l" marL="308200" indent="-154100" lvl="1">
              <a:lnSpc>
                <a:spcPts val="1998"/>
              </a:lnSpc>
              <a:buFont typeface="Arial"/>
              <a:buChar char="•"/>
            </a:pPr>
            <a:r>
              <a:rPr lang="en-US" sz="1427">
                <a:solidFill>
                  <a:srgbClr val="FFFFFF"/>
                </a:solidFill>
                <a:latin typeface="Inter"/>
                <a:ea typeface="Inter"/>
                <a:cs typeface="Inter"/>
                <a:sym typeface="Inter"/>
              </a:rPr>
              <a:t>Conduct user testing </a:t>
            </a:r>
            <a:r>
              <a:rPr lang="en-US" sz="1427">
                <a:solidFill>
                  <a:srgbClr val="FFFFFF"/>
                </a:solidFill>
                <a:latin typeface="Inter"/>
                <a:ea typeface="Inter"/>
                <a:cs typeface="Inter"/>
                <a:sym typeface="Inter"/>
              </a:rPr>
              <a:t>for app usability</a:t>
            </a:r>
          </a:p>
          <a:p>
            <a:pPr algn="l" marL="308200" indent="-154100" lvl="1">
              <a:lnSpc>
                <a:spcPts val="1998"/>
              </a:lnSpc>
              <a:buFont typeface="Arial"/>
              <a:buChar char="•"/>
            </a:pPr>
            <a:r>
              <a:rPr lang="en-US" sz="1427">
                <a:solidFill>
                  <a:srgbClr val="FFFFFF"/>
                </a:solidFill>
                <a:latin typeface="Inter"/>
                <a:ea typeface="Inter"/>
                <a:cs typeface="Inter"/>
                <a:sym typeface="Inter"/>
              </a:rPr>
              <a:t>Optimize AI models for accuracy</a:t>
            </a:r>
          </a:p>
        </p:txBody>
      </p:sp>
      <p:grpSp>
        <p:nvGrpSpPr>
          <p:cNvPr name="Group 67" id="67"/>
          <p:cNvGrpSpPr/>
          <p:nvPr/>
        </p:nvGrpSpPr>
        <p:grpSpPr>
          <a:xfrm rot="0">
            <a:off x="9804084" y="2174585"/>
            <a:ext cx="970893" cy="970893"/>
            <a:chOff x="0" y="0"/>
            <a:chExt cx="1294524" cy="1294524"/>
          </a:xfrm>
        </p:grpSpPr>
        <p:grpSp>
          <p:nvGrpSpPr>
            <p:cNvPr name="Group 68" id="68"/>
            <p:cNvGrpSpPr/>
            <p:nvPr/>
          </p:nvGrpSpPr>
          <p:grpSpPr>
            <a:xfrm rot="0">
              <a:off x="0" y="0"/>
              <a:ext cx="1294524" cy="1294524"/>
              <a:chOff x="0" y="0"/>
              <a:chExt cx="6350000" cy="6350000"/>
            </a:xfrm>
          </p:grpSpPr>
          <p:sp>
            <p:nvSpPr>
              <p:cNvPr name="Freeform 69" id="6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982C8">
                  <a:alpha val="8627"/>
                </a:srgbClr>
              </a:solidFill>
            </p:spPr>
          </p:sp>
        </p:grpSp>
        <p:grpSp>
          <p:nvGrpSpPr>
            <p:cNvPr name="Group 70" id="70"/>
            <p:cNvGrpSpPr/>
            <p:nvPr/>
          </p:nvGrpSpPr>
          <p:grpSpPr>
            <a:xfrm rot="0">
              <a:off x="67905" y="67905"/>
              <a:ext cx="1158715" cy="1158715"/>
              <a:chOff x="0" y="0"/>
              <a:chExt cx="6350000" cy="6350000"/>
            </a:xfrm>
          </p:grpSpPr>
          <p:sp>
            <p:nvSpPr>
              <p:cNvPr name="Freeform 71" id="7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982C8">
                  <a:alpha val="15686"/>
                </a:srgbClr>
              </a:solidFill>
            </p:spPr>
          </p:sp>
        </p:grpSp>
        <p:grpSp>
          <p:nvGrpSpPr>
            <p:cNvPr name="Group 72" id="72"/>
            <p:cNvGrpSpPr/>
            <p:nvPr/>
          </p:nvGrpSpPr>
          <p:grpSpPr>
            <a:xfrm rot="0">
              <a:off x="126550" y="126550"/>
              <a:ext cx="1041424" cy="1041424"/>
              <a:chOff x="0" y="0"/>
              <a:chExt cx="6350000" cy="6350000"/>
            </a:xfrm>
          </p:grpSpPr>
          <p:sp>
            <p:nvSpPr>
              <p:cNvPr name="Freeform 73" id="7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5AF47">
                  <a:alpha val="42745"/>
                </a:srgbClr>
              </a:solidFill>
            </p:spPr>
          </p:sp>
        </p:grpSp>
        <p:grpSp>
          <p:nvGrpSpPr>
            <p:cNvPr name="Group 74" id="74"/>
            <p:cNvGrpSpPr/>
            <p:nvPr/>
          </p:nvGrpSpPr>
          <p:grpSpPr>
            <a:xfrm rot="0">
              <a:off x="195214" y="195214"/>
              <a:ext cx="904096" cy="904096"/>
              <a:chOff x="0" y="0"/>
              <a:chExt cx="6350000" cy="6350000"/>
            </a:xfrm>
          </p:grpSpPr>
          <p:sp>
            <p:nvSpPr>
              <p:cNvPr name="Freeform 75" id="7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5AF47"/>
              </a:solidFill>
            </p:spPr>
          </p:sp>
        </p:grpSp>
      </p:grpSp>
      <p:sp>
        <p:nvSpPr>
          <p:cNvPr name="TextBox 76" id="76"/>
          <p:cNvSpPr txBox="true"/>
          <p:nvPr/>
        </p:nvSpPr>
        <p:spPr>
          <a:xfrm rot="0">
            <a:off x="9933392" y="2411525"/>
            <a:ext cx="722540" cy="448572"/>
          </a:xfrm>
          <a:prstGeom prst="rect">
            <a:avLst/>
          </a:prstGeom>
        </p:spPr>
        <p:txBody>
          <a:bodyPr anchor="t" rtlCol="false" tIns="0" lIns="0" bIns="0" rIns="0">
            <a:spAutoFit/>
          </a:bodyPr>
          <a:lstStyle/>
          <a:p>
            <a:pPr algn="ctr">
              <a:lnSpc>
                <a:spcPts val="3633"/>
              </a:lnSpc>
            </a:pPr>
            <a:r>
              <a:rPr lang="en-US" b="true" sz="2595" i="true">
                <a:solidFill>
                  <a:srgbClr val="FFFFFF"/>
                </a:solidFill>
                <a:latin typeface="Inter Bold Italics"/>
                <a:ea typeface="Inter Bold Italics"/>
                <a:cs typeface="Inter Bold Italics"/>
                <a:sym typeface="Inter Bold Italics"/>
              </a:rPr>
              <a:t>05</a:t>
            </a:r>
          </a:p>
        </p:txBody>
      </p:sp>
      <p:sp>
        <p:nvSpPr>
          <p:cNvPr name="TextBox 77" id="77"/>
          <p:cNvSpPr txBox="true"/>
          <p:nvPr/>
        </p:nvSpPr>
        <p:spPr>
          <a:xfrm rot="0">
            <a:off x="6590594" y="1978795"/>
            <a:ext cx="3342798" cy="344281"/>
          </a:xfrm>
          <a:prstGeom prst="rect">
            <a:avLst/>
          </a:prstGeom>
        </p:spPr>
        <p:txBody>
          <a:bodyPr anchor="t" rtlCol="false" tIns="0" lIns="0" bIns="0" rIns="0">
            <a:spAutoFit/>
          </a:bodyPr>
          <a:lstStyle/>
          <a:p>
            <a:pPr algn="l">
              <a:lnSpc>
                <a:spcPts val="2725"/>
              </a:lnSpc>
            </a:pPr>
            <a:r>
              <a:rPr lang="en-US" sz="1946" b="true">
                <a:solidFill>
                  <a:srgbClr val="FFFFFF"/>
                </a:solidFill>
                <a:latin typeface="Inter Bold"/>
                <a:ea typeface="Inter Bold"/>
                <a:cs typeface="Inter Bold"/>
                <a:sym typeface="Inter Bold"/>
              </a:rPr>
              <a:t>Launch and Scalability</a:t>
            </a:r>
          </a:p>
        </p:txBody>
      </p:sp>
      <p:sp>
        <p:nvSpPr>
          <p:cNvPr name="TextBox 78" id="78"/>
          <p:cNvSpPr txBox="true"/>
          <p:nvPr/>
        </p:nvSpPr>
        <p:spPr>
          <a:xfrm rot="0">
            <a:off x="6590594" y="2321181"/>
            <a:ext cx="2460090" cy="981171"/>
          </a:xfrm>
          <a:prstGeom prst="rect">
            <a:avLst/>
          </a:prstGeom>
        </p:spPr>
        <p:txBody>
          <a:bodyPr anchor="t" rtlCol="false" tIns="0" lIns="0" bIns="0" rIns="0">
            <a:spAutoFit/>
          </a:bodyPr>
          <a:lstStyle/>
          <a:p>
            <a:pPr algn="l" marL="308200" indent="-154100" lvl="1">
              <a:lnSpc>
                <a:spcPts val="1998"/>
              </a:lnSpc>
              <a:buFont typeface="Arial"/>
              <a:buChar char="•"/>
            </a:pPr>
            <a:r>
              <a:rPr lang="en-US" sz="1427">
                <a:solidFill>
                  <a:srgbClr val="FFFFFF"/>
                </a:solidFill>
                <a:latin typeface="Inter"/>
                <a:ea typeface="Inter"/>
                <a:cs typeface="Inter"/>
                <a:sym typeface="Inter"/>
              </a:rPr>
              <a:t>Release a polished version of VisionFit</a:t>
            </a:r>
          </a:p>
          <a:p>
            <a:pPr algn="l" marL="308200" indent="-154100" lvl="1">
              <a:lnSpc>
                <a:spcPts val="1998"/>
              </a:lnSpc>
              <a:buFont typeface="Arial"/>
              <a:buChar char="•"/>
            </a:pPr>
            <a:r>
              <a:rPr lang="en-US" sz="1427">
                <a:solidFill>
                  <a:srgbClr val="FFFFFF"/>
                </a:solidFill>
                <a:latin typeface="Inter"/>
                <a:ea typeface="Inter"/>
                <a:cs typeface="Inter"/>
                <a:sym typeface="Inter"/>
              </a:rPr>
              <a:t>Plan for updates and future scaling</a:t>
            </a:r>
          </a:p>
        </p:txBody>
      </p:sp>
      <p:pic>
        <p:nvPicPr>
          <p:cNvPr name="Picture 79" id="79"/>
          <p:cNvPicPr>
            <a:picLocks noChangeAspect="true"/>
          </p:cNvPicPr>
          <p:nvPr/>
        </p:nvPicPr>
        <p:blipFill>
          <a:blip r:embed="rId6"/>
          <a:srcRect l="0" t="0" r="0" b="0"/>
          <a:stretch>
            <a:fillRect/>
          </a:stretch>
        </p:blipFill>
        <p:spPr>
          <a:xfrm flipH="false" flipV="false" rot="0">
            <a:off x="9804084" y="5100565"/>
            <a:ext cx="1272861" cy="1272861"/>
          </a:xfrm>
          <a:prstGeom prst="rect">
            <a:avLst/>
          </a:prstGeom>
        </p:spPr>
      </p:pic>
      <p:sp>
        <p:nvSpPr>
          <p:cNvPr name="TextBox 80" id="80"/>
          <p:cNvSpPr txBox="true"/>
          <p:nvPr/>
        </p:nvSpPr>
        <p:spPr>
          <a:xfrm rot="0">
            <a:off x="1666639" y="9241988"/>
            <a:ext cx="722540" cy="448572"/>
          </a:xfrm>
          <a:prstGeom prst="rect">
            <a:avLst/>
          </a:prstGeom>
        </p:spPr>
        <p:txBody>
          <a:bodyPr anchor="t" rtlCol="false" tIns="0" lIns="0" bIns="0" rIns="0">
            <a:spAutoFit/>
          </a:bodyPr>
          <a:lstStyle/>
          <a:p>
            <a:pPr algn="ctr">
              <a:lnSpc>
                <a:spcPts val="3633"/>
              </a:lnSpc>
            </a:pPr>
            <a:r>
              <a:rPr lang="en-US" b="true" sz="2595" i="true">
                <a:solidFill>
                  <a:srgbClr val="FFFFFF"/>
                </a:solidFill>
                <a:latin typeface="Inter Bold Italics"/>
                <a:ea typeface="Inter Bold Italics"/>
                <a:cs typeface="Inter Bold Italics"/>
                <a:sym typeface="Inter Bold Italics"/>
              </a:rPr>
              <a:t>01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C0084"/>
        </a:solidFill>
      </p:bgPr>
    </p:bg>
    <p:spTree>
      <p:nvGrpSpPr>
        <p:cNvPr id="1" name=""/>
        <p:cNvGrpSpPr/>
        <p:nvPr/>
      </p:nvGrpSpPr>
      <p:grpSpPr>
        <a:xfrm>
          <a:off x="0" y="0"/>
          <a:ext cx="0" cy="0"/>
          <a:chOff x="0" y="0"/>
          <a:chExt cx="0" cy="0"/>
        </a:xfrm>
      </p:grpSpPr>
      <p:sp>
        <p:nvSpPr>
          <p:cNvPr name="Freeform 2" id="2"/>
          <p:cNvSpPr/>
          <p:nvPr/>
        </p:nvSpPr>
        <p:spPr>
          <a:xfrm flipH="false" flipV="false" rot="-2994157">
            <a:off x="973202" y="1063776"/>
            <a:ext cx="564311" cy="417590"/>
          </a:xfrm>
          <a:custGeom>
            <a:avLst/>
            <a:gdLst/>
            <a:ahLst/>
            <a:cxnLst/>
            <a:rect r="r" b="b" t="t" l="l"/>
            <a:pathLst>
              <a:path h="417590" w="564311">
                <a:moveTo>
                  <a:pt x="0" y="0"/>
                </a:moveTo>
                <a:lnTo>
                  <a:pt x="564311" y="0"/>
                </a:lnTo>
                <a:lnTo>
                  <a:pt x="564311" y="417590"/>
                </a:lnTo>
                <a:lnTo>
                  <a:pt x="0" y="417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89694" y="950168"/>
            <a:ext cx="1103776" cy="761361"/>
            <a:chOff x="0" y="0"/>
            <a:chExt cx="330731" cy="228132"/>
          </a:xfrm>
        </p:grpSpPr>
        <p:sp>
          <p:nvSpPr>
            <p:cNvPr name="Freeform 4" id="4"/>
            <p:cNvSpPr/>
            <p:nvPr/>
          </p:nvSpPr>
          <p:spPr>
            <a:xfrm flipH="false" flipV="false" rot="0">
              <a:off x="0" y="0"/>
              <a:ext cx="330731" cy="228132"/>
            </a:xfrm>
            <a:custGeom>
              <a:avLst/>
              <a:gdLst/>
              <a:ahLst/>
              <a:cxnLst/>
              <a:rect r="r" b="b" t="t" l="l"/>
              <a:pathLst>
                <a:path h="228132" w="330731">
                  <a:moveTo>
                    <a:pt x="114066" y="0"/>
                  </a:moveTo>
                  <a:lnTo>
                    <a:pt x="216666" y="0"/>
                  </a:lnTo>
                  <a:cubicBezTo>
                    <a:pt x="246918" y="0"/>
                    <a:pt x="275931" y="12018"/>
                    <a:pt x="297322" y="33409"/>
                  </a:cubicBezTo>
                  <a:cubicBezTo>
                    <a:pt x="318714" y="54801"/>
                    <a:pt x="330731" y="83814"/>
                    <a:pt x="330731" y="114066"/>
                  </a:cubicBezTo>
                  <a:lnTo>
                    <a:pt x="330731" y="114066"/>
                  </a:lnTo>
                  <a:cubicBezTo>
                    <a:pt x="330731" y="177063"/>
                    <a:pt x="279662" y="228132"/>
                    <a:pt x="216666" y="228132"/>
                  </a:cubicBezTo>
                  <a:lnTo>
                    <a:pt x="114066" y="228132"/>
                  </a:lnTo>
                  <a:cubicBezTo>
                    <a:pt x="83814" y="228132"/>
                    <a:pt x="54801" y="216114"/>
                    <a:pt x="33409" y="194722"/>
                  </a:cubicBezTo>
                  <a:cubicBezTo>
                    <a:pt x="12018" y="173331"/>
                    <a:pt x="0" y="144318"/>
                    <a:pt x="0" y="114066"/>
                  </a:cubicBezTo>
                  <a:lnTo>
                    <a:pt x="0" y="114066"/>
                  </a:lnTo>
                  <a:cubicBezTo>
                    <a:pt x="0" y="83814"/>
                    <a:pt x="12018" y="54801"/>
                    <a:pt x="33409" y="33409"/>
                  </a:cubicBezTo>
                  <a:cubicBezTo>
                    <a:pt x="54801" y="12018"/>
                    <a:pt x="83814" y="0"/>
                    <a:pt x="114066" y="0"/>
                  </a:cubicBezTo>
                  <a:close/>
                </a:path>
              </a:pathLst>
            </a:custGeom>
            <a:solidFill>
              <a:srgbClr val="000000">
                <a:alpha val="0"/>
              </a:srgbClr>
            </a:solidFill>
            <a:ln w="28575" cap="rnd">
              <a:solidFill>
                <a:srgbClr val="FF9999"/>
              </a:solidFill>
              <a:prstDash val="solid"/>
              <a:round/>
            </a:ln>
          </p:spPr>
        </p:sp>
        <p:sp>
          <p:nvSpPr>
            <p:cNvPr name="TextBox 5" id="5"/>
            <p:cNvSpPr txBox="true"/>
            <p:nvPr/>
          </p:nvSpPr>
          <p:spPr>
            <a:xfrm>
              <a:off x="0" y="-57150"/>
              <a:ext cx="330731" cy="285282"/>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false" flipV="false" rot="0">
            <a:off x="748316" y="3353320"/>
            <a:ext cx="2643705" cy="2643705"/>
          </a:xfrm>
          <a:custGeom>
            <a:avLst/>
            <a:gdLst/>
            <a:ahLst/>
            <a:cxnLst/>
            <a:rect r="r" b="b" t="t" l="l"/>
            <a:pathLst>
              <a:path h="2643705" w="2643705">
                <a:moveTo>
                  <a:pt x="0" y="0"/>
                </a:moveTo>
                <a:lnTo>
                  <a:pt x="2643705" y="0"/>
                </a:lnTo>
                <a:lnTo>
                  <a:pt x="2643705" y="2643705"/>
                </a:lnTo>
                <a:lnTo>
                  <a:pt x="0" y="2643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400357" y="6559596"/>
            <a:ext cx="4276158" cy="1741225"/>
            <a:chOff x="0" y="0"/>
            <a:chExt cx="1071967" cy="436498"/>
          </a:xfrm>
        </p:grpSpPr>
        <p:sp>
          <p:nvSpPr>
            <p:cNvPr name="Freeform 8" id="8"/>
            <p:cNvSpPr/>
            <p:nvPr/>
          </p:nvSpPr>
          <p:spPr>
            <a:xfrm flipH="false" flipV="false" rot="0">
              <a:off x="0" y="0"/>
              <a:ext cx="1071967" cy="436498"/>
            </a:xfrm>
            <a:custGeom>
              <a:avLst/>
              <a:gdLst/>
              <a:ahLst/>
              <a:cxnLst/>
              <a:rect r="r" b="b" t="t" l="l"/>
              <a:pathLst>
                <a:path h="436498" w="1071967">
                  <a:moveTo>
                    <a:pt x="41641" y="0"/>
                  </a:moveTo>
                  <a:lnTo>
                    <a:pt x="1030326" y="0"/>
                  </a:lnTo>
                  <a:cubicBezTo>
                    <a:pt x="1053324" y="0"/>
                    <a:pt x="1071967" y="18643"/>
                    <a:pt x="1071967" y="41641"/>
                  </a:cubicBezTo>
                  <a:lnTo>
                    <a:pt x="1071967" y="394857"/>
                  </a:lnTo>
                  <a:cubicBezTo>
                    <a:pt x="1071967" y="405901"/>
                    <a:pt x="1067580" y="416493"/>
                    <a:pt x="1059771" y="424302"/>
                  </a:cubicBezTo>
                  <a:cubicBezTo>
                    <a:pt x="1051961" y="432111"/>
                    <a:pt x="1041370" y="436498"/>
                    <a:pt x="1030326" y="436498"/>
                  </a:cubicBezTo>
                  <a:lnTo>
                    <a:pt x="41641" y="436498"/>
                  </a:lnTo>
                  <a:cubicBezTo>
                    <a:pt x="30597" y="436498"/>
                    <a:pt x="20006" y="432111"/>
                    <a:pt x="12196" y="424302"/>
                  </a:cubicBezTo>
                  <a:cubicBezTo>
                    <a:pt x="4387" y="416493"/>
                    <a:pt x="0" y="405901"/>
                    <a:pt x="0" y="394857"/>
                  </a:cubicBezTo>
                  <a:lnTo>
                    <a:pt x="0" y="41641"/>
                  </a:lnTo>
                  <a:cubicBezTo>
                    <a:pt x="0" y="30597"/>
                    <a:pt x="4387" y="20006"/>
                    <a:pt x="12196" y="12196"/>
                  </a:cubicBezTo>
                  <a:cubicBezTo>
                    <a:pt x="20006" y="4387"/>
                    <a:pt x="30597" y="0"/>
                    <a:pt x="41641" y="0"/>
                  </a:cubicBezTo>
                  <a:close/>
                </a:path>
              </a:pathLst>
            </a:custGeom>
            <a:blipFill>
              <a:blip r:embed="rId6"/>
              <a:stretch>
                <a:fillRect l="0" t="-14465" r="0" b="-14465"/>
              </a:stretch>
            </a:blipFill>
          </p:spPr>
        </p:sp>
      </p:grpSp>
      <p:grpSp>
        <p:nvGrpSpPr>
          <p:cNvPr name="Group 9" id="9"/>
          <p:cNvGrpSpPr/>
          <p:nvPr/>
        </p:nvGrpSpPr>
        <p:grpSpPr>
          <a:xfrm rot="5792002">
            <a:off x="8302106" y="-183873"/>
            <a:ext cx="1382292" cy="13822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3395755">
            <a:off x="10666689" y="8567154"/>
            <a:ext cx="1382292" cy="13822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9999">
                    <a:alpha val="100000"/>
                  </a:srgbClr>
                </a:gs>
                <a:gs pos="100000">
                  <a:srgbClr val="330099">
                    <a:alpha val="100000"/>
                  </a:srgbClr>
                </a:gs>
              </a:gsLst>
              <a:lin ang="0"/>
            </a:gra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5" id="15"/>
          <p:cNvSpPr/>
          <p:nvPr/>
        </p:nvSpPr>
        <p:spPr>
          <a:xfrm flipH="false" flipV="false" rot="0">
            <a:off x="2843907" y="6625675"/>
            <a:ext cx="4684892" cy="1691071"/>
          </a:xfrm>
          <a:custGeom>
            <a:avLst/>
            <a:gdLst/>
            <a:ahLst/>
            <a:cxnLst/>
            <a:rect r="r" b="b" t="t" l="l"/>
            <a:pathLst>
              <a:path h="1691071" w="4684892">
                <a:moveTo>
                  <a:pt x="0" y="0"/>
                </a:moveTo>
                <a:lnTo>
                  <a:pt x="4684892" y="0"/>
                </a:lnTo>
                <a:lnTo>
                  <a:pt x="4684892" y="1691070"/>
                </a:lnTo>
                <a:lnTo>
                  <a:pt x="0" y="1691070"/>
                </a:lnTo>
                <a:lnTo>
                  <a:pt x="0" y="0"/>
                </a:lnTo>
                <a:close/>
              </a:path>
            </a:pathLst>
          </a:custGeom>
          <a:blipFill>
            <a:blip r:embed="rId7"/>
            <a:stretch>
              <a:fillRect l="0" t="0" r="0" b="0"/>
            </a:stretch>
          </a:blipFill>
        </p:spPr>
      </p:sp>
      <p:sp>
        <p:nvSpPr>
          <p:cNvPr name="Freeform 16" id="16"/>
          <p:cNvSpPr/>
          <p:nvPr/>
        </p:nvSpPr>
        <p:spPr>
          <a:xfrm flipH="false" flipV="false" rot="0">
            <a:off x="4411169" y="3170148"/>
            <a:ext cx="4344806" cy="2707854"/>
          </a:xfrm>
          <a:custGeom>
            <a:avLst/>
            <a:gdLst/>
            <a:ahLst/>
            <a:cxnLst/>
            <a:rect r="r" b="b" t="t" l="l"/>
            <a:pathLst>
              <a:path h="2707854" w="4344806">
                <a:moveTo>
                  <a:pt x="0" y="0"/>
                </a:moveTo>
                <a:lnTo>
                  <a:pt x="4344806" y="0"/>
                </a:lnTo>
                <a:lnTo>
                  <a:pt x="4344806" y="2707854"/>
                </a:lnTo>
                <a:lnTo>
                  <a:pt x="0" y="2707854"/>
                </a:lnTo>
                <a:lnTo>
                  <a:pt x="0" y="0"/>
                </a:lnTo>
                <a:close/>
              </a:path>
            </a:pathLst>
          </a:custGeom>
          <a:blipFill>
            <a:blip r:embed="rId8"/>
            <a:stretch>
              <a:fillRect l="0" t="0" r="0" b="0"/>
            </a:stretch>
          </a:blipFill>
        </p:spPr>
      </p:sp>
      <p:sp>
        <p:nvSpPr>
          <p:cNvPr name="Freeform 17" id="17"/>
          <p:cNvSpPr/>
          <p:nvPr/>
        </p:nvSpPr>
        <p:spPr>
          <a:xfrm flipH="false" flipV="false" rot="0">
            <a:off x="10116546" y="3867367"/>
            <a:ext cx="5450887" cy="981160"/>
          </a:xfrm>
          <a:custGeom>
            <a:avLst/>
            <a:gdLst/>
            <a:ahLst/>
            <a:cxnLst/>
            <a:rect r="r" b="b" t="t" l="l"/>
            <a:pathLst>
              <a:path h="981160" w="5450887">
                <a:moveTo>
                  <a:pt x="0" y="0"/>
                </a:moveTo>
                <a:lnTo>
                  <a:pt x="5450887" y="0"/>
                </a:lnTo>
                <a:lnTo>
                  <a:pt x="5450887" y="981160"/>
                </a:lnTo>
                <a:lnTo>
                  <a:pt x="0" y="981160"/>
                </a:lnTo>
                <a:lnTo>
                  <a:pt x="0" y="0"/>
                </a:lnTo>
                <a:close/>
              </a:path>
            </a:pathLst>
          </a:custGeom>
          <a:blipFill>
            <a:blip r:embed="rId9"/>
            <a:stretch>
              <a:fillRect l="0" t="0" r="0" b="0"/>
            </a:stretch>
          </a:blipFill>
        </p:spPr>
      </p:sp>
      <p:sp>
        <p:nvSpPr>
          <p:cNvPr name="TextBox 18" id="18"/>
          <p:cNvSpPr txBox="true"/>
          <p:nvPr/>
        </p:nvSpPr>
        <p:spPr>
          <a:xfrm rot="0">
            <a:off x="1827514" y="1242386"/>
            <a:ext cx="2032787" cy="380503"/>
          </a:xfrm>
          <a:prstGeom prst="rect">
            <a:avLst/>
          </a:prstGeom>
        </p:spPr>
        <p:txBody>
          <a:bodyPr anchor="t" rtlCol="false" tIns="0" lIns="0" bIns="0" rIns="0">
            <a:spAutoFit/>
          </a:bodyPr>
          <a:lstStyle/>
          <a:p>
            <a:pPr algn="l" marL="0" indent="0" lvl="0">
              <a:lnSpc>
                <a:spcPts val="2684"/>
              </a:lnSpc>
              <a:spcBef>
                <a:spcPct val="0"/>
              </a:spcBef>
            </a:pPr>
            <a:r>
              <a:rPr lang="en-US" b="true" sz="2796">
                <a:solidFill>
                  <a:srgbClr val="FFFFFF"/>
                </a:solidFill>
                <a:latin typeface="Poppins Bold"/>
                <a:ea typeface="Poppins Bold"/>
                <a:cs typeface="Poppins Bold"/>
                <a:sym typeface="Poppins Bold"/>
              </a:rPr>
              <a:t>VISIONFIT</a:t>
            </a:r>
          </a:p>
        </p:txBody>
      </p:sp>
      <p:sp>
        <p:nvSpPr>
          <p:cNvPr name="TextBox 19" id="19"/>
          <p:cNvSpPr txBox="true"/>
          <p:nvPr/>
        </p:nvSpPr>
        <p:spPr>
          <a:xfrm rot="0">
            <a:off x="16220963" y="1122886"/>
            <a:ext cx="1441239"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9</a:t>
            </a:r>
          </a:p>
        </p:txBody>
      </p:sp>
      <p:sp>
        <p:nvSpPr>
          <p:cNvPr name="TextBox 20" id="20"/>
          <p:cNvSpPr txBox="true"/>
          <p:nvPr/>
        </p:nvSpPr>
        <p:spPr>
          <a:xfrm rot="0">
            <a:off x="2933652" y="1854404"/>
            <a:ext cx="12420696" cy="870121"/>
          </a:xfrm>
          <a:prstGeom prst="rect">
            <a:avLst/>
          </a:prstGeom>
        </p:spPr>
        <p:txBody>
          <a:bodyPr anchor="t" rtlCol="false" tIns="0" lIns="0" bIns="0" rIns="0">
            <a:spAutoFit/>
          </a:bodyPr>
          <a:lstStyle/>
          <a:p>
            <a:pPr algn="ctr">
              <a:lnSpc>
                <a:spcPts val="5803"/>
              </a:lnSpc>
            </a:pPr>
            <a:r>
              <a:rPr lang="en-US" b="true" sz="6670" spc="-326">
                <a:solidFill>
                  <a:srgbClr val="FF9999"/>
                </a:solidFill>
                <a:latin typeface="Poppins Bold"/>
                <a:ea typeface="Poppins Bold"/>
                <a:cs typeface="Poppins Bold"/>
                <a:sym typeface="Poppins Bold"/>
              </a:rPr>
              <a:t>CTO (Doniyorbek Ibrokhimov)</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DAGmwTwlwIQ</dc:identifier>
  <dcterms:modified xsi:type="dcterms:W3CDTF">2011-08-01T06:04:30Z</dcterms:modified>
  <cp:revision>1</cp:revision>
  <dc:title>VisionFit Entrepreneurship</dc:title>
</cp:coreProperties>
</file>